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O"/>
          </a:p>
        </p:txBody>
      </p:sp>
      <p:sp>
        <p:nvSpPr>
          <p:cNvPr id="4" name="Marcador de fecha 3"/>
          <p:cNvSpPr>
            <a:spLocks noGrp="1"/>
          </p:cNvSpPr>
          <p:nvPr>
            <p:ph type="dt" sz="half" idx="10"/>
          </p:nvPr>
        </p:nvSpPr>
        <p:spPr/>
        <p:txBody>
          <a:bodyPr/>
          <a:lstStyle/>
          <a:p>
            <a:fld id="{F9F9F84D-1CDB-4FBD-94D7-91C61CAC0748}" type="datetimeFigureOut">
              <a:rPr lang="es-CO" smtClean="0"/>
              <a:t>16/08/2022</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1803A799-8F0C-43A6-8DBE-545516B18CBB}" type="slidenum">
              <a:rPr lang="es-CO" smtClean="0"/>
              <a:t>‹Nº›</a:t>
            </a:fld>
            <a:endParaRPr lang="es-CO"/>
          </a:p>
        </p:txBody>
      </p:sp>
    </p:spTree>
    <p:extLst>
      <p:ext uri="{BB962C8B-B14F-4D97-AF65-F5344CB8AC3E}">
        <p14:creationId xmlns:p14="http://schemas.microsoft.com/office/powerpoint/2010/main" val="167688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F9F9F84D-1CDB-4FBD-94D7-91C61CAC0748}" type="datetimeFigureOut">
              <a:rPr lang="es-CO" smtClean="0"/>
              <a:t>16/08/2022</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1803A799-8F0C-43A6-8DBE-545516B18CBB}" type="slidenum">
              <a:rPr lang="es-CO" smtClean="0"/>
              <a:t>‹Nº›</a:t>
            </a:fld>
            <a:endParaRPr lang="es-CO"/>
          </a:p>
        </p:txBody>
      </p:sp>
    </p:spTree>
    <p:extLst>
      <p:ext uri="{BB962C8B-B14F-4D97-AF65-F5344CB8AC3E}">
        <p14:creationId xmlns:p14="http://schemas.microsoft.com/office/powerpoint/2010/main" val="2430400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F9F9F84D-1CDB-4FBD-94D7-91C61CAC0748}" type="datetimeFigureOut">
              <a:rPr lang="es-CO" smtClean="0"/>
              <a:t>16/08/2022</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1803A799-8F0C-43A6-8DBE-545516B18CBB}" type="slidenum">
              <a:rPr lang="es-CO" smtClean="0"/>
              <a:t>‹Nº›</a:t>
            </a:fld>
            <a:endParaRPr lang="es-CO"/>
          </a:p>
        </p:txBody>
      </p:sp>
    </p:spTree>
    <p:extLst>
      <p:ext uri="{BB962C8B-B14F-4D97-AF65-F5344CB8AC3E}">
        <p14:creationId xmlns:p14="http://schemas.microsoft.com/office/powerpoint/2010/main" val="1903196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F9F9F84D-1CDB-4FBD-94D7-91C61CAC0748}" type="datetimeFigureOut">
              <a:rPr lang="es-CO" smtClean="0"/>
              <a:t>16/08/2022</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1803A799-8F0C-43A6-8DBE-545516B18CBB}" type="slidenum">
              <a:rPr lang="es-CO" smtClean="0"/>
              <a:t>‹Nº›</a:t>
            </a:fld>
            <a:endParaRPr lang="es-CO"/>
          </a:p>
        </p:txBody>
      </p:sp>
    </p:spTree>
    <p:extLst>
      <p:ext uri="{BB962C8B-B14F-4D97-AF65-F5344CB8AC3E}">
        <p14:creationId xmlns:p14="http://schemas.microsoft.com/office/powerpoint/2010/main" val="3150618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F9F9F84D-1CDB-4FBD-94D7-91C61CAC0748}" type="datetimeFigureOut">
              <a:rPr lang="es-CO" smtClean="0"/>
              <a:t>16/08/2022</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1803A799-8F0C-43A6-8DBE-545516B18CBB}" type="slidenum">
              <a:rPr lang="es-CO" smtClean="0"/>
              <a:t>‹Nº›</a:t>
            </a:fld>
            <a:endParaRPr lang="es-CO"/>
          </a:p>
        </p:txBody>
      </p:sp>
    </p:spTree>
    <p:extLst>
      <p:ext uri="{BB962C8B-B14F-4D97-AF65-F5344CB8AC3E}">
        <p14:creationId xmlns:p14="http://schemas.microsoft.com/office/powerpoint/2010/main" val="1329521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p:cNvSpPr>
            <a:spLocks noGrp="1"/>
          </p:cNvSpPr>
          <p:nvPr>
            <p:ph type="dt" sz="half" idx="10"/>
          </p:nvPr>
        </p:nvSpPr>
        <p:spPr/>
        <p:txBody>
          <a:bodyPr/>
          <a:lstStyle/>
          <a:p>
            <a:fld id="{F9F9F84D-1CDB-4FBD-94D7-91C61CAC0748}" type="datetimeFigureOut">
              <a:rPr lang="es-CO" smtClean="0"/>
              <a:t>16/08/2022</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1803A799-8F0C-43A6-8DBE-545516B18CBB}" type="slidenum">
              <a:rPr lang="es-CO" smtClean="0"/>
              <a:t>‹Nº›</a:t>
            </a:fld>
            <a:endParaRPr lang="es-CO"/>
          </a:p>
        </p:txBody>
      </p:sp>
    </p:spTree>
    <p:extLst>
      <p:ext uri="{BB962C8B-B14F-4D97-AF65-F5344CB8AC3E}">
        <p14:creationId xmlns:p14="http://schemas.microsoft.com/office/powerpoint/2010/main" val="3568547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p:cNvSpPr>
            <a:spLocks noGrp="1"/>
          </p:cNvSpPr>
          <p:nvPr>
            <p:ph type="dt" sz="half" idx="10"/>
          </p:nvPr>
        </p:nvSpPr>
        <p:spPr/>
        <p:txBody>
          <a:bodyPr/>
          <a:lstStyle/>
          <a:p>
            <a:fld id="{F9F9F84D-1CDB-4FBD-94D7-91C61CAC0748}" type="datetimeFigureOut">
              <a:rPr lang="es-CO" smtClean="0"/>
              <a:t>16/08/2022</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1803A799-8F0C-43A6-8DBE-545516B18CBB}" type="slidenum">
              <a:rPr lang="es-CO" smtClean="0"/>
              <a:t>‹Nº›</a:t>
            </a:fld>
            <a:endParaRPr lang="es-CO"/>
          </a:p>
        </p:txBody>
      </p:sp>
    </p:spTree>
    <p:extLst>
      <p:ext uri="{BB962C8B-B14F-4D97-AF65-F5344CB8AC3E}">
        <p14:creationId xmlns:p14="http://schemas.microsoft.com/office/powerpoint/2010/main" val="3958361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fecha 2"/>
          <p:cNvSpPr>
            <a:spLocks noGrp="1"/>
          </p:cNvSpPr>
          <p:nvPr>
            <p:ph type="dt" sz="half" idx="10"/>
          </p:nvPr>
        </p:nvSpPr>
        <p:spPr/>
        <p:txBody>
          <a:bodyPr/>
          <a:lstStyle/>
          <a:p>
            <a:fld id="{F9F9F84D-1CDB-4FBD-94D7-91C61CAC0748}" type="datetimeFigureOut">
              <a:rPr lang="es-CO" smtClean="0"/>
              <a:t>16/08/2022</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1803A799-8F0C-43A6-8DBE-545516B18CBB}" type="slidenum">
              <a:rPr lang="es-CO" smtClean="0"/>
              <a:t>‹Nº›</a:t>
            </a:fld>
            <a:endParaRPr lang="es-CO"/>
          </a:p>
        </p:txBody>
      </p:sp>
    </p:spTree>
    <p:extLst>
      <p:ext uri="{BB962C8B-B14F-4D97-AF65-F5344CB8AC3E}">
        <p14:creationId xmlns:p14="http://schemas.microsoft.com/office/powerpoint/2010/main" val="158897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9F9F84D-1CDB-4FBD-94D7-91C61CAC0748}" type="datetimeFigureOut">
              <a:rPr lang="es-CO" smtClean="0"/>
              <a:t>16/08/2022</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1803A799-8F0C-43A6-8DBE-545516B18CBB}" type="slidenum">
              <a:rPr lang="es-CO" smtClean="0"/>
              <a:t>‹Nº›</a:t>
            </a:fld>
            <a:endParaRPr lang="es-CO"/>
          </a:p>
        </p:txBody>
      </p:sp>
    </p:spTree>
    <p:extLst>
      <p:ext uri="{BB962C8B-B14F-4D97-AF65-F5344CB8AC3E}">
        <p14:creationId xmlns:p14="http://schemas.microsoft.com/office/powerpoint/2010/main" val="963294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F9F9F84D-1CDB-4FBD-94D7-91C61CAC0748}" type="datetimeFigureOut">
              <a:rPr lang="es-CO" smtClean="0"/>
              <a:t>16/08/2022</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1803A799-8F0C-43A6-8DBE-545516B18CBB}" type="slidenum">
              <a:rPr lang="es-CO" smtClean="0"/>
              <a:t>‹Nº›</a:t>
            </a:fld>
            <a:endParaRPr lang="es-CO"/>
          </a:p>
        </p:txBody>
      </p:sp>
    </p:spTree>
    <p:extLst>
      <p:ext uri="{BB962C8B-B14F-4D97-AF65-F5344CB8AC3E}">
        <p14:creationId xmlns:p14="http://schemas.microsoft.com/office/powerpoint/2010/main" val="112750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F9F9F84D-1CDB-4FBD-94D7-91C61CAC0748}" type="datetimeFigureOut">
              <a:rPr lang="es-CO" smtClean="0"/>
              <a:t>16/08/2022</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1803A799-8F0C-43A6-8DBE-545516B18CBB}" type="slidenum">
              <a:rPr lang="es-CO" smtClean="0"/>
              <a:t>‹Nº›</a:t>
            </a:fld>
            <a:endParaRPr lang="es-CO"/>
          </a:p>
        </p:txBody>
      </p:sp>
    </p:spTree>
    <p:extLst>
      <p:ext uri="{BB962C8B-B14F-4D97-AF65-F5344CB8AC3E}">
        <p14:creationId xmlns:p14="http://schemas.microsoft.com/office/powerpoint/2010/main" val="1085450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F9F84D-1CDB-4FBD-94D7-91C61CAC0748}" type="datetimeFigureOut">
              <a:rPr lang="es-CO" smtClean="0"/>
              <a:t>16/08/2022</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03A799-8F0C-43A6-8DBE-545516B18CBB}" type="slidenum">
              <a:rPr lang="es-CO" smtClean="0"/>
              <a:t>‹Nº›</a:t>
            </a:fld>
            <a:endParaRPr lang="es-CO"/>
          </a:p>
        </p:txBody>
      </p:sp>
    </p:spTree>
    <p:extLst>
      <p:ext uri="{BB962C8B-B14F-4D97-AF65-F5344CB8AC3E}">
        <p14:creationId xmlns:p14="http://schemas.microsoft.com/office/powerpoint/2010/main" val="4043603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660903" y="1196818"/>
            <a:ext cx="10809837" cy="2332805"/>
          </a:xfrm>
        </p:spPr>
        <p:txBody>
          <a:bodyPr anchor="ctr">
            <a:noAutofit/>
          </a:bodyPr>
          <a:lstStyle/>
          <a:p>
            <a:r>
              <a:rPr lang="es-CO" sz="4000" b="1" dirty="0">
                <a:solidFill>
                  <a:schemeClr val="bg1"/>
                </a:solidFill>
                <a:latin typeface="Arial" panose="020B0604020202020204" pitchFamily="34" charset="0"/>
                <a:cs typeface="Arial" panose="020B0604020202020204" pitchFamily="34" charset="0"/>
              </a:rPr>
              <a:t>HALLAZGOS Y RECOMENDACIONES DE LA COMISIÓN DE LA VERDAD</a:t>
            </a:r>
          </a:p>
        </p:txBody>
      </p:sp>
      <p:sp>
        <p:nvSpPr>
          <p:cNvPr id="3" name="Subtítulo 2"/>
          <p:cNvSpPr>
            <a:spLocks noGrp="1"/>
          </p:cNvSpPr>
          <p:nvPr>
            <p:ph type="subTitle" idx="1"/>
          </p:nvPr>
        </p:nvSpPr>
        <p:spPr>
          <a:xfrm>
            <a:off x="4011124" y="3194652"/>
            <a:ext cx="4169750" cy="759372"/>
          </a:xfrm>
        </p:spPr>
        <p:txBody>
          <a:bodyPr>
            <a:normAutofit lnSpcReduction="10000"/>
          </a:bodyPr>
          <a:lstStyle/>
          <a:p>
            <a:r>
              <a:rPr lang="es-CO"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INFORME FINAL</a:t>
            </a:r>
          </a:p>
          <a:p>
            <a:r>
              <a:rPr lang="es-CO"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2022</a:t>
            </a:r>
          </a:p>
        </p:txBody>
      </p:sp>
    </p:spTree>
    <p:extLst>
      <p:ext uri="{BB962C8B-B14F-4D97-AF65-F5344CB8AC3E}">
        <p14:creationId xmlns:p14="http://schemas.microsoft.com/office/powerpoint/2010/main" val="3047220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09B7F6E0-FBC2-D9B3-A869-2CB6D73D6250}"/>
              </a:ext>
            </a:extLst>
          </p:cNvPr>
          <p:cNvSpPr/>
          <p:nvPr/>
        </p:nvSpPr>
        <p:spPr>
          <a:xfrm>
            <a:off x="399776" y="1408553"/>
            <a:ext cx="11388026" cy="4938459"/>
          </a:xfrm>
          <a:prstGeom prst="rect">
            <a:avLst/>
          </a:prstGeom>
          <a:solidFill>
            <a:srgbClr val="223A7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Título 1"/>
          <p:cNvSpPr>
            <a:spLocks noGrp="1"/>
          </p:cNvSpPr>
          <p:nvPr>
            <p:ph type="title"/>
          </p:nvPr>
        </p:nvSpPr>
        <p:spPr>
          <a:xfrm>
            <a:off x="2516699" y="277727"/>
            <a:ext cx="8412446" cy="1325563"/>
          </a:xfrm>
        </p:spPr>
        <p:txBody>
          <a:bodyPr/>
          <a:lstStyle/>
          <a:p>
            <a:pPr algn="ctr"/>
            <a:r>
              <a:rPr lang="es-CO" b="1" dirty="0">
                <a:solidFill>
                  <a:schemeClr val="accent6">
                    <a:lumMod val="75000"/>
                  </a:schemeClr>
                </a:solidFill>
                <a:latin typeface="Arial" panose="020B0604020202020204" pitchFamily="34" charset="0"/>
                <a:cs typeface="Arial" panose="020B0604020202020204" pitchFamily="34" charset="0"/>
              </a:rPr>
              <a:t>3. Derechos Humanos y DIH</a:t>
            </a:r>
          </a:p>
        </p:txBody>
      </p:sp>
      <p:sp>
        <p:nvSpPr>
          <p:cNvPr id="3" name="Marcador de contenido 2"/>
          <p:cNvSpPr>
            <a:spLocks noGrp="1"/>
          </p:cNvSpPr>
          <p:nvPr>
            <p:ph idx="1"/>
          </p:nvPr>
        </p:nvSpPr>
        <p:spPr>
          <a:xfrm>
            <a:off x="1199060" y="1617561"/>
            <a:ext cx="10390401" cy="4669518"/>
          </a:xfrm>
        </p:spPr>
        <p:txBody>
          <a:bodyPr>
            <a:normAutofit fontScale="92500" lnSpcReduction="20000"/>
          </a:bodyPr>
          <a:lstStyle/>
          <a:p>
            <a:pPr marL="0" indent="0">
              <a:buNone/>
            </a:pPr>
            <a:r>
              <a:rPr lang="es-MX" b="1" dirty="0">
                <a:solidFill>
                  <a:schemeClr val="bg1"/>
                </a:solidFill>
                <a:effectLst>
                  <a:outerShdw blurRad="38100" dist="38100" dir="2700000" algn="tl">
                    <a:srgbClr val="000000">
                      <a:alpha val="43137"/>
                    </a:srgbClr>
                  </a:outerShdw>
                </a:effectLst>
              </a:rPr>
              <a:t>El modelo de seguridad terminó siendo útil a los intereses de sectores políticos y sectores de las élites económicas en la guerra. </a:t>
            </a:r>
          </a:p>
          <a:p>
            <a:pPr marL="457200" lvl="1" indent="0">
              <a:buNone/>
            </a:pPr>
            <a:r>
              <a:rPr lang="es-MX" dirty="0">
                <a:solidFill>
                  <a:schemeClr val="bg1"/>
                </a:solidFill>
              </a:rPr>
              <a:t>Se implemento un </a:t>
            </a:r>
            <a:r>
              <a:rPr lang="es-MX" dirty="0">
                <a:solidFill>
                  <a:schemeClr val="bg1"/>
                </a:solidFill>
                <a:effectLst>
                  <a:outerShdw blurRad="38100" dist="38100" dir="2700000" algn="tl">
                    <a:srgbClr val="000000">
                      <a:alpha val="43137"/>
                    </a:srgbClr>
                  </a:outerShdw>
                </a:effectLst>
              </a:rPr>
              <a:t>modelo de seguridad centrado en el control de la población </a:t>
            </a:r>
            <a:r>
              <a:rPr lang="es-MX" dirty="0">
                <a:solidFill>
                  <a:schemeClr val="bg1"/>
                </a:solidFill>
              </a:rPr>
              <a:t>y los territorios.</a:t>
            </a:r>
          </a:p>
          <a:p>
            <a:pPr marL="457200" lvl="1" indent="0">
              <a:buNone/>
            </a:pPr>
            <a:r>
              <a:rPr lang="es-MX" dirty="0">
                <a:solidFill>
                  <a:schemeClr val="bg1"/>
                </a:solidFill>
              </a:rPr>
              <a:t>En ese modelo de seguridad </a:t>
            </a:r>
            <a:r>
              <a:rPr lang="es-MX" dirty="0">
                <a:solidFill>
                  <a:schemeClr val="bg1"/>
                </a:solidFill>
                <a:effectLst>
                  <a:outerShdw blurRad="38100" dist="38100" dir="2700000" algn="tl">
                    <a:srgbClr val="000000">
                      <a:alpha val="43137"/>
                    </a:srgbClr>
                  </a:outerShdw>
                </a:effectLst>
              </a:rPr>
              <a:t>sectores de la población son identificados por el Estado como base social de la guerrilla, y como parte del enemigo de la guerra</a:t>
            </a:r>
            <a:r>
              <a:rPr lang="es-MX" dirty="0">
                <a:solidFill>
                  <a:schemeClr val="bg1"/>
                </a:solidFill>
              </a:rPr>
              <a:t>.</a:t>
            </a:r>
          </a:p>
          <a:p>
            <a:pPr marL="457200" lvl="1" indent="0">
              <a:buNone/>
            </a:pPr>
            <a:r>
              <a:rPr lang="es-MX" dirty="0">
                <a:solidFill>
                  <a:schemeClr val="bg1"/>
                </a:solidFill>
              </a:rPr>
              <a:t>La estrategia fundamental de la seguridad para el control de las poblaciones y territorios es </a:t>
            </a:r>
            <a:r>
              <a:rPr lang="es-MX" dirty="0">
                <a:solidFill>
                  <a:schemeClr val="bg1"/>
                </a:solidFill>
                <a:effectLst>
                  <a:outerShdw blurRad="38100" dist="38100" dir="2700000" algn="tl">
                    <a:srgbClr val="000000">
                      <a:alpha val="43137"/>
                    </a:srgbClr>
                  </a:outerShdw>
                </a:effectLst>
              </a:rPr>
              <a:t>“buscar y destruir”; </a:t>
            </a:r>
            <a:r>
              <a:rPr lang="es-MX" dirty="0">
                <a:solidFill>
                  <a:schemeClr val="bg1"/>
                </a:solidFill>
              </a:rPr>
              <a:t>buscar enemigos entre la ciudadanía y la población civil y destruir los vínculos entre estos y las guerrillas.</a:t>
            </a:r>
          </a:p>
          <a:p>
            <a:pPr marL="457200" lvl="1" indent="0">
              <a:buNone/>
            </a:pPr>
            <a:r>
              <a:rPr lang="es-MX" dirty="0">
                <a:solidFill>
                  <a:schemeClr val="bg1"/>
                </a:solidFill>
              </a:rPr>
              <a:t>Esta lógica de seguridad no solo </a:t>
            </a:r>
            <a:r>
              <a:rPr lang="es-MX" dirty="0">
                <a:solidFill>
                  <a:schemeClr val="bg1"/>
                </a:solidFill>
                <a:effectLst>
                  <a:outerShdw blurRad="38100" dist="38100" dir="2700000" algn="tl">
                    <a:srgbClr val="000000">
                      <a:alpha val="43137"/>
                    </a:srgbClr>
                  </a:outerShdw>
                </a:effectLst>
              </a:rPr>
              <a:t>dificulta el principio de distinción y promueve la violación de los derechos humanos y las infracciones al DIH</a:t>
            </a:r>
            <a:r>
              <a:rPr lang="es-MX" dirty="0">
                <a:solidFill>
                  <a:schemeClr val="bg1"/>
                </a:solidFill>
              </a:rPr>
              <a:t>, sino que además le asigna carácter de orden público a las luchas y protestas sociales e identifica como enemiga la oposición política, afectando el funcionamiento de la democracia.</a:t>
            </a:r>
          </a:p>
          <a:p>
            <a:pPr marL="457200" lvl="1" indent="0">
              <a:buNone/>
            </a:pPr>
            <a:r>
              <a:rPr lang="es-MX" dirty="0">
                <a:solidFill>
                  <a:schemeClr val="bg1"/>
                </a:solidFill>
              </a:rPr>
              <a:t>En medio de la guerra, de la que participó el Estado, </a:t>
            </a:r>
            <a:r>
              <a:rPr lang="es-MX" dirty="0">
                <a:solidFill>
                  <a:schemeClr val="bg1"/>
                </a:solidFill>
                <a:effectLst>
                  <a:outerShdw blurRad="38100" dist="38100" dir="2700000" algn="tl">
                    <a:srgbClr val="000000">
                      <a:alpha val="43137"/>
                    </a:srgbClr>
                  </a:outerShdw>
                </a:effectLst>
              </a:rPr>
              <a:t>sectores de la ciudadanía se asimilan a los bandos en guerra</a:t>
            </a:r>
            <a:r>
              <a:rPr lang="es-MX" dirty="0">
                <a:solidFill>
                  <a:schemeClr val="bg1"/>
                </a:solidFill>
              </a:rPr>
              <a:t>; por lo que la seguridad funciona para unos ciudadanos y sus intereses, mientras otros sectores de la ciudadanía no solo son excluidos de la seguridad, sino que han sido víctimas de la misma. </a:t>
            </a:r>
          </a:p>
          <a:p>
            <a:pPr marL="457200" lvl="1" indent="0">
              <a:buNone/>
            </a:pPr>
            <a:endParaRPr lang="es-MX" dirty="0">
              <a:solidFill>
                <a:schemeClr val="bg1"/>
              </a:solidFill>
            </a:endParaRPr>
          </a:p>
        </p:txBody>
      </p:sp>
      <p:pic>
        <p:nvPicPr>
          <p:cNvPr id="10" name="Imagen 9">
            <a:extLst>
              <a:ext uri="{FF2B5EF4-FFF2-40B4-BE49-F238E27FC236}">
                <a16:creationId xmlns:a16="http://schemas.microsoft.com/office/drawing/2014/main" id="{01F12617-062D-DC9C-D9C3-F4E2FC3AE58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24670" y="1371992"/>
            <a:ext cx="799285" cy="758774"/>
          </a:xfrm>
          <a:prstGeom prst="rect">
            <a:avLst/>
          </a:prstGeom>
        </p:spPr>
      </p:pic>
      <p:pic>
        <p:nvPicPr>
          <p:cNvPr id="16" name="Imagen 15">
            <a:extLst>
              <a:ext uri="{FF2B5EF4-FFF2-40B4-BE49-F238E27FC236}">
                <a16:creationId xmlns:a16="http://schemas.microsoft.com/office/drawing/2014/main" id="{7D43FB93-801E-1CFA-B7D3-3092B2AF81D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307784" y="3265702"/>
            <a:ext cx="380172" cy="360903"/>
          </a:xfrm>
          <a:prstGeom prst="rect">
            <a:avLst/>
          </a:prstGeom>
        </p:spPr>
      </p:pic>
      <p:pic>
        <p:nvPicPr>
          <p:cNvPr id="4" name="Imagen 3">
            <a:extLst>
              <a:ext uri="{FF2B5EF4-FFF2-40B4-BE49-F238E27FC236}">
                <a16:creationId xmlns:a16="http://schemas.microsoft.com/office/drawing/2014/main" id="{D7A80E8F-75C2-3B36-2EEC-13EDA97114AF}"/>
              </a:ext>
            </a:extLst>
          </p:cNvPr>
          <p:cNvPicPr>
            <a:picLocks noChangeAspect="1"/>
          </p:cNvPicPr>
          <p:nvPr/>
        </p:nvPicPr>
        <p:blipFill>
          <a:blip r:embed="rId4"/>
          <a:stretch>
            <a:fillRect/>
          </a:stretch>
        </p:blipFill>
        <p:spPr>
          <a:xfrm>
            <a:off x="1303716" y="2744303"/>
            <a:ext cx="377985" cy="359695"/>
          </a:xfrm>
          <a:prstGeom prst="rect">
            <a:avLst/>
          </a:prstGeom>
        </p:spPr>
      </p:pic>
      <p:pic>
        <p:nvPicPr>
          <p:cNvPr id="11" name="Imagen 10">
            <a:extLst>
              <a:ext uri="{FF2B5EF4-FFF2-40B4-BE49-F238E27FC236}">
                <a16:creationId xmlns:a16="http://schemas.microsoft.com/office/drawing/2014/main" id="{C96F8CB6-A01F-0722-E2D7-3231171BD7C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277022" y="2219809"/>
            <a:ext cx="380172" cy="360903"/>
          </a:xfrm>
          <a:prstGeom prst="rect">
            <a:avLst/>
          </a:prstGeom>
        </p:spPr>
      </p:pic>
      <p:pic>
        <p:nvPicPr>
          <p:cNvPr id="5" name="Imagen 4">
            <a:extLst>
              <a:ext uri="{FF2B5EF4-FFF2-40B4-BE49-F238E27FC236}">
                <a16:creationId xmlns:a16="http://schemas.microsoft.com/office/drawing/2014/main" id="{54C62A30-79E0-4496-7181-278FBA7BA9E7}"/>
              </a:ext>
            </a:extLst>
          </p:cNvPr>
          <p:cNvPicPr>
            <a:picLocks noChangeAspect="1"/>
          </p:cNvPicPr>
          <p:nvPr/>
        </p:nvPicPr>
        <p:blipFill>
          <a:blip r:embed="rId5"/>
          <a:stretch>
            <a:fillRect/>
          </a:stretch>
        </p:blipFill>
        <p:spPr>
          <a:xfrm>
            <a:off x="1307784" y="4074200"/>
            <a:ext cx="384081" cy="359695"/>
          </a:xfrm>
          <a:prstGeom prst="rect">
            <a:avLst/>
          </a:prstGeom>
        </p:spPr>
      </p:pic>
      <p:pic>
        <p:nvPicPr>
          <p:cNvPr id="14" name="Imagen 13">
            <a:extLst>
              <a:ext uri="{FF2B5EF4-FFF2-40B4-BE49-F238E27FC236}">
                <a16:creationId xmlns:a16="http://schemas.microsoft.com/office/drawing/2014/main" id="{A0DD3F43-E593-B3D3-B064-D797C433FB81}"/>
              </a:ext>
            </a:extLst>
          </p:cNvPr>
          <p:cNvPicPr>
            <a:picLocks noChangeAspect="1"/>
          </p:cNvPicPr>
          <p:nvPr/>
        </p:nvPicPr>
        <p:blipFill>
          <a:blip r:embed="rId5"/>
          <a:stretch>
            <a:fillRect/>
          </a:stretch>
        </p:blipFill>
        <p:spPr>
          <a:xfrm>
            <a:off x="1280489" y="5060591"/>
            <a:ext cx="384081" cy="359695"/>
          </a:xfrm>
          <a:prstGeom prst="rect">
            <a:avLst/>
          </a:prstGeom>
        </p:spPr>
      </p:pic>
    </p:spTree>
    <p:extLst>
      <p:ext uri="{BB962C8B-B14F-4D97-AF65-F5344CB8AC3E}">
        <p14:creationId xmlns:p14="http://schemas.microsoft.com/office/powerpoint/2010/main" val="7265087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09B7F6E0-FBC2-D9B3-A869-2CB6D73D6250}"/>
              </a:ext>
            </a:extLst>
          </p:cNvPr>
          <p:cNvSpPr/>
          <p:nvPr/>
        </p:nvSpPr>
        <p:spPr>
          <a:xfrm>
            <a:off x="399776" y="1408553"/>
            <a:ext cx="11388026" cy="4938459"/>
          </a:xfrm>
          <a:prstGeom prst="rect">
            <a:avLst/>
          </a:prstGeom>
          <a:solidFill>
            <a:srgbClr val="223A7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Título 1"/>
          <p:cNvSpPr>
            <a:spLocks noGrp="1"/>
          </p:cNvSpPr>
          <p:nvPr>
            <p:ph type="title"/>
          </p:nvPr>
        </p:nvSpPr>
        <p:spPr>
          <a:xfrm>
            <a:off x="2516699" y="277727"/>
            <a:ext cx="8412446" cy="1325563"/>
          </a:xfrm>
        </p:spPr>
        <p:txBody>
          <a:bodyPr/>
          <a:lstStyle/>
          <a:p>
            <a:pPr algn="ctr"/>
            <a:r>
              <a:rPr lang="es-CO" b="1" dirty="0">
                <a:solidFill>
                  <a:schemeClr val="accent6">
                    <a:lumMod val="75000"/>
                  </a:schemeClr>
                </a:solidFill>
                <a:latin typeface="Arial" panose="020B0604020202020204" pitchFamily="34" charset="0"/>
                <a:cs typeface="Arial" panose="020B0604020202020204" pitchFamily="34" charset="0"/>
              </a:rPr>
              <a:t>3. Derechos Humanos y DIH</a:t>
            </a:r>
          </a:p>
        </p:txBody>
      </p:sp>
      <p:sp>
        <p:nvSpPr>
          <p:cNvPr id="3" name="Marcador de contenido 2"/>
          <p:cNvSpPr>
            <a:spLocks noGrp="1"/>
          </p:cNvSpPr>
          <p:nvPr>
            <p:ph idx="1"/>
          </p:nvPr>
        </p:nvSpPr>
        <p:spPr>
          <a:xfrm>
            <a:off x="1199060" y="1617561"/>
            <a:ext cx="10390401" cy="4669518"/>
          </a:xfrm>
        </p:spPr>
        <p:txBody>
          <a:bodyPr>
            <a:normAutofit fontScale="92500" lnSpcReduction="10000"/>
          </a:bodyPr>
          <a:lstStyle/>
          <a:p>
            <a:pPr marL="0" indent="0">
              <a:buNone/>
            </a:pPr>
            <a:r>
              <a:rPr lang="es-MX" b="1" dirty="0">
                <a:solidFill>
                  <a:schemeClr val="bg1"/>
                </a:solidFill>
                <a:effectLst>
                  <a:outerShdw blurRad="38100" dist="38100" dir="2700000" algn="tl">
                    <a:srgbClr val="000000">
                      <a:alpha val="43137"/>
                    </a:srgbClr>
                  </a:outerShdw>
                </a:effectLst>
              </a:rPr>
              <a:t>El Paramilitarismo  </a:t>
            </a:r>
            <a:r>
              <a:rPr lang="es-MX" dirty="0">
                <a:solidFill>
                  <a:schemeClr val="bg1"/>
                </a:solidFill>
                <a:effectLst>
                  <a:outerShdw blurRad="38100" dist="38100" dir="2700000" algn="tl">
                    <a:srgbClr val="000000">
                      <a:alpha val="43137"/>
                    </a:srgbClr>
                  </a:outerShdw>
                </a:effectLst>
              </a:rPr>
              <a:t>ha estado vinculado históricamente con decisiones de gobierno e instituciones del Estado ancladas a la tendencia estatal a la delegación de la seguridad pública, la coerción y las armas en grupos de civiles armados y agencias encargadas de proporcionar seguridad de manera privada bajo el objetivo de la seguridad y la defensa nacionales.</a:t>
            </a:r>
          </a:p>
          <a:p>
            <a:pPr marL="457200" lvl="1" indent="0">
              <a:buNone/>
            </a:pPr>
            <a:r>
              <a:rPr lang="es-MX" dirty="0">
                <a:solidFill>
                  <a:schemeClr val="bg1"/>
                </a:solidFill>
              </a:rPr>
              <a:t>Al modelo de seguridad establecido se ha articulado el paramilitarismo.</a:t>
            </a:r>
          </a:p>
          <a:p>
            <a:pPr marL="457200" lvl="1" indent="0">
              <a:buNone/>
            </a:pPr>
            <a:r>
              <a:rPr lang="es-MX" dirty="0">
                <a:solidFill>
                  <a:schemeClr val="bg1"/>
                </a:solidFill>
              </a:rPr>
              <a:t>El paramilitarismo no ha sido solo un actor armado.</a:t>
            </a:r>
          </a:p>
          <a:p>
            <a:pPr marL="457200" lvl="1" indent="0">
              <a:buNone/>
            </a:pPr>
            <a:r>
              <a:rPr lang="es-MX" dirty="0">
                <a:solidFill>
                  <a:schemeClr val="bg1"/>
                </a:solidFill>
              </a:rPr>
              <a:t>El paramilitarismo ha sido un entramado de intereses y alianzas asociado a proyectos económicos, sociales y políticos que logró la imposición de controles territoriales armados a través del uso del terror y la violencia, y también a través de mecanismos de legitimación, establecimiento de normas y reglas. </a:t>
            </a:r>
          </a:p>
          <a:p>
            <a:pPr marL="457200" lvl="1" indent="0">
              <a:buNone/>
            </a:pPr>
            <a:r>
              <a:rPr lang="es-MX" dirty="0">
                <a:solidFill>
                  <a:schemeClr val="bg1"/>
                </a:solidFill>
              </a:rPr>
              <a:t>Durante décadas ha predominado la negación del fenómeno por parte de las Fuerzas Militares, así como su minimización o justificación en la lucha contrainsurgente, lo que contribuyó a su expansión y fortalecimiento. </a:t>
            </a:r>
          </a:p>
          <a:p>
            <a:pPr marL="457200" lvl="1" indent="0">
              <a:buNone/>
            </a:pPr>
            <a:endParaRPr lang="es-MX" dirty="0">
              <a:solidFill>
                <a:schemeClr val="bg1"/>
              </a:solidFill>
            </a:endParaRPr>
          </a:p>
          <a:p>
            <a:pPr marL="457200" lvl="1" indent="0">
              <a:buNone/>
            </a:pPr>
            <a:endParaRPr lang="es-MX" dirty="0">
              <a:solidFill>
                <a:schemeClr val="bg1"/>
              </a:solidFill>
            </a:endParaRPr>
          </a:p>
        </p:txBody>
      </p:sp>
      <p:pic>
        <p:nvPicPr>
          <p:cNvPr id="10" name="Imagen 9">
            <a:extLst>
              <a:ext uri="{FF2B5EF4-FFF2-40B4-BE49-F238E27FC236}">
                <a16:creationId xmlns:a16="http://schemas.microsoft.com/office/drawing/2014/main" id="{01F12617-062D-DC9C-D9C3-F4E2FC3AE58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24670" y="1371992"/>
            <a:ext cx="799285" cy="758774"/>
          </a:xfrm>
          <a:prstGeom prst="rect">
            <a:avLst/>
          </a:prstGeom>
        </p:spPr>
      </p:pic>
      <p:pic>
        <p:nvPicPr>
          <p:cNvPr id="16" name="Imagen 15">
            <a:extLst>
              <a:ext uri="{FF2B5EF4-FFF2-40B4-BE49-F238E27FC236}">
                <a16:creationId xmlns:a16="http://schemas.microsoft.com/office/drawing/2014/main" id="{7D43FB93-801E-1CFA-B7D3-3092B2AF81D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307784" y="3265702"/>
            <a:ext cx="380172" cy="360903"/>
          </a:xfrm>
          <a:prstGeom prst="rect">
            <a:avLst/>
          </a:prstGeom>
        </p:spPr>
      </p:pic>
      <p:pic>
        <p:nvPicPr>
          <p:cNvPr id="11" name="Imagen 10">
            <a:extLst>
              <a:ext uri="{FF2B5EF4-FFF2-40B4-BE49-F238E27FC236}">
                <a16:creationId xmlns:a16="http://schemas.microsoft.com/office/drawing/2014/main" id="{C96F8CB6-A01F-0722-E2D7-3231171BD7C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330849" y="3962700"/>
            <a:ext cx="380172" cy="360903"/>
          </a:xfrm>
          <a:prstGeom prst="rect">
            <a:avLst/>
          </a:prstGeom>
        </p:spPr>
      </p:pic>
      <p:pic>
        <p:nvPicPr>
          <p:cNvPr id="5" name="Imagen 4">
            <a:extLst>
              <a:ext uri="{FF2B5EF4-FFF2-40B4-BE49-F238E27FC236}">
                <a16:creationId xmlns:a16="http://schemas.microsoft.com/office/drawing/2014/main" id="{54C62A30-79E0-4496-7181-278FBA7BA9E7}"/>
              </a:ext>
            </a:extLst>
          </p:cNvPr>
          <p:cNvPicPr>
            <a:picLocks noChangeAspect="1"/>
          </p:cNvPicPr>
          <p:nvPr/>
        </p:nvPicPr>
        <p:blipFill>
          <a:blip r:embed="rId4"/>
          <a:stretch>
            <a:fillRect/>
          </a:stretch>
        </p:blipFill>
        <p:spPr>
          <a:xfrm>
            <a:off x="1302764" y="3603005"/>
            <a:ext cx="384081" cy="359695"/>
          </a:xfrm>
          <a:prstGeom prst="rect">
            <a:avLst/>
          </a:prstGeom>
        </p:spPr>
      </p:pic>
      <p:pic>
        <p:nvPicPr>
          <p:cNvPr id="14" name="Imagen 13">
            <a:extLst>
              <a:ext uri="{FF2B5EF4-FFF2-40B4-BE49-F238E27FC236}">
                <a16:creationId xmlns:a16="http://schemas.microsoft.com/office/drawing/2014/main" id="{A0DD3F43-E593-B3D3-B064-D797C433FB81}"/>
              </a:ext>
            </a:extLst>
          </p:cNvPr>
          <p:cNvPicPr>
            <a:picLocks noChangeAspect="1"/>
          </p:cNvPicPr>
          <p:nvPr/>
        </p:nvPicPr>
        <p:blipFill>
          <a:blip r:embed="rId4"/>
          <a:stretch>
            <a:fillRect/>
          </a:stretch>
        </p:blipFill>
        <p:spPr>
          <a:xfrm>
            <a:off x="1330849" y="5089752"/>
            <a:ext cx="384081" cy="359695"/>
          </a:xfrm>
          <a:prstGeom prst="rect">
            <a:avLst/>
          </a:prstGeom>
        </p:spPr>
      </p:pic>
    </p:spTree>
    <p:extLst>
      <p:ext uri="{BB962C8B-B14F-4D97-AF65-F5344CB8AC3E}">
        <p14:creationId xmlns:p14="http://schemas.microsoft.com/office/powerpoint/2010/main" val="24498072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09B7F6E0-FBC2-D9B3-A869-2CB6D73D6250}"/>
              </a:ext>
            </a:extLst>
          </p:cNvPr>
          <p:cNvSpPr/>
          <p:nvPr/>
        </p:nvSpPr>
        <p:spPr>
          <a:xfrm>
            <a:off x="379304" y="1406736"/>
            <a:ext cx="11388026" cy="4938459"/>
          </a:xfrm>
          <a:prstGeom prst="rect">
            <a:avLst/>
          </a:prstGeom>
          <a:solidFill>
            <a:srgbClr val="223A7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Título 1"/>
          <p:cNvSpPr>
            <a:spLocks noGrp="1"/>
          </p:cNvSpPr>
          <p:nvPr>
            <p:ph type="title"/>
          </p:nvPr>
        </p:nvSpPr>
        <p:spPr>
          <a:xfrm>
            <a:off x="2313709" y="82990"/>
            <a:ext cx="8989509" cy="1325563"/>
          </a:xfrm>
        </p:spPr>
        <p:txBody>
          <a:bodyPr/>
          <a:lstStyle/>
          <a:p>
            <a:pPr algn="ctr"/>
            <a:r>
              <a:rPr lang="es-CO" b="1" dirty="0">
                <a:solidFill>
                  <a:schemeClr val="accent6">
                    <a:lumMod val="75000"/>
                  </a:schemeClr>
                </a:solidFill>
                <a:latin typeface="Arial" panose="020B0604020202020204" pitchFamily="34" charset="0"/>
                <a:cs typeface="Arial" panose="020B0604020202020204" pitchFamily="34" charset="0"/>
              </a:rPr>
              <a:t>3. Derechos Humanos y DIH: Recomendaciones</a:t>
            </a:r>
          </a:p>
        </p:txBody>
      </p:sp>
      <p:sp>
        <p:nvSpPr>
          <p:cNvPr id="3" name="Marcador de contenido 2"/>
          <p:cNvSpPr>
            <a:spLocks noGrp="1"/>
          </p:cNvSpPr>
          <p:nvPr>
            <p:ph idx="1"/>
          </p:nvPr>
        </p:nvSpPr>
        <p:spPr>
          <a:xfrm>
            <a:off x="1199060" y="1423591"/>
            <a:ext cx="10390401" cy="4921604"/>
          </a:xfrm>
        </p:spPr>
        <p:txBody>
          <a:bodyPr>
            <a:normAutofit fontScale="92500" lnSpcReduction="20000"/>
          </a:bodyPr>
          <a:lstStyle/>
          <a:p>
            <a:pPr marL="0" indent="0">
              <a:buNone/>
            </a:pPr>
            <a:r>
              <a:rPr lang="es-MX" dirty="0">
                <a:solidFill>
                  <a:schemeClr val="bg1"/>
                </a:solidFill>
              </a:rPr>
              <a:t>Para superar la impunidad de graves violaciones de derechos humanos e infracciones al DIH, judicializar los entramados de criminalidad organizada y corrupción, y mejorar el acceso a la justicia local.</a:t>
            </a:r>
          </a:p>
          <a:p>
            <a:pPr marL="457200" lvl="1" indent="0">
              <a:buNone/>
            </a:pPr>
            <a:r>
              <a:rPr lang="es-MX" dirty="0">
                <a:solidFill>
                  <a:schemeClr val="bg1"/>
                </a:solidFill>
              </a:rPr>
              <a:t>Se recomiendan ajustes y medidas al ámbito de la justicia penal y a la institucionalidad que provee servicios de justicia en lo local.</a:t>
            </a:r>
          </a:p>
          <a:p>
            <a:pPr marL="457200" lvl="1" indent="0">
              <a:buNone/>
            </a:pPr>
            <a:r>
              <a:rPr lang="es-MX" dirty="0">
                <a:solidFill>
                  <a:schemeClr val="bg1"/>
                </a:solidFill>
              </a:rPr>
              <a:t>Se proponen ajustes normativos, institucionales y de política para garantizar la independencia e imparcialidad; para hacer más efectiva y eficiente la investigación penal; y para atacar la criminalidad organizada, de la mano con lo propuesto en las recomendaciones sobre organizaciones armadas persistentes. </a:t>
            </a:r>
          </a:p>
          <a:p>
            <a:pPr marL="457200" lvl="1" indent="0">
              <a:buNone/>
            </a:pPr>
            <a:r>
              <a:rPr lang="es-MX" dirty="0">
                <a:solidFill>
                  <a:schemeClr val="bg1"/>
                </a:solidFill>
              </a:rPr>
              <a:t>Se reconoce la importancia de fortalecer los mecanismos comunitarios, crear mecanismos específicos para atender los conflictos sobre el suelo rural (uso, tenencia, propiedad y ambientales), articular las justicias de los pueblos étnicos con la justicia formal y crear mecanismos para atender conflictos interétnicos. </a:t>
            </a:r>
          </a:p>
          <a:p>
            <a:pPr marL="457200" lvl="1" indent="0">
              <a:buNone/>
            </a:pPr>
            <a:r>
              <a:rPr lang="es-MX" dirty="0">
                <a:solidFill>
                  <a:schemeClr val="bg1"/>
                </a:solidFill>
              </a:rPr>
              <a:t>Se recomienda la modificación del mecanismo de elección del Fiscal para que el/a Presidente/a no tenga participación en proponer la terna de la cual se elige.</a:t>
            </a:r>
          </a:p>
          <a:p>
            <a:pPr marL="457200" lvl="1" indent="0">
              <a:buNone/>
            </a:pPr>
            <a:r>
              <a:rPr lang="es-MX" dirty="0">
                <a:solidFill>
                  <a:schemeClr val="bg1"/>
                </a:solidFill>
              </a:rPr>
              <a:t>Garantizar la investigación de los aforados constitucionales responsables de la violación de derechos humanos e infracciones al DIH </a:t>
            </a:r>
          </a:p>
          <a:p>
            <a:pPr marL="457200" lvl="1" indent="0">
              <a:buNone/>
            </a:pPr>
            <a:endParaRPr lang="es-MX" dirty="0">
              <a:solidFill>
                <a:schemeClr val="bg1"/>
              </a:solidFill>
            </a:endParaRPr>
          </a:p>
          <a:p>
            <a:pPr marL="457200" lvl="1" indent="0">
              <a:buNone/>
            </a:pPr>
            <a:endParaRPr lang="es-MX" dirty="0">
              <a:solidFill>
                <a:schemeClr val="bg1"/>
              </a:solidFill>
            </a:endParaRPr>
          </a:p>
        </p:txBody>
      </p:sp>
      <p:pic>
        <p:nvPicPr>
          <p:cNvPr id="10" name="Imagen 9">
            <a:extLst>
              <a:ext uri="{FF2B5EF4-FFF2-40B4-BE49-F238E27FC236}">
                <a16:creationId xmlns:a16="http://schemas.microsoft.com/office/drawing/2014/main" id="{01F12617-062D-DC9C-D9C3-F4E2FC3AE58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24670" y="1371992"/>
            <a:ext cx="799285" cy="758774"/>
          </a:xfrm>
          <a:prstGeom prst="rect">
            <a:avLst/>
          </a:prstGeom>
        </p:spPr>
      </p:pic>
      <p:pic>
        <p:nvPicPr>
          <p:cNvPr id="16" name="Imagen 15">
            <a:extLst>
              <a:ext uri="{FF2B5EF4-FFF2-40B4-BE49-F238E27FC236}">
                <a16:creationId xmlns:a16="http://schemas.microsoft.com/office/drawing/2014/main" id="{7D43FB93-801E-1CFA-B7D3-3092B2AF81D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307784" y="2813828"/>
            <a:ext cx="380172" cy="360903"/>
          </a:xfrm>
          <a:prstGeom prst="rect">
            <a:avLst/>
          </a:prstGeom>
        </p:spPr>
      </p:pic>
      <p:pic>
        <p:nvPicPr>
          <p:cNvPr id="4" name="Imagen 3">
            <a:extLst>
              <a:ext uri="{FF2B5EF4-FFF2-40B4-BE49-F238E27FC236}">
                <a16:creationId xmlns:a16="http://schemas.microsoft.com/office/drawing/2014/main" id="{D7A80E8F-75C2-3B36-2EEC-13EDA97114AF}"/>
              </a:ext>
            </a:extLst>
          </p:cNvPr>
          <p:cNvPicPr>
            <a:picLocks noChangeAspect="1"/>
          </p:cNvPicPr>
          <p:nvPr/>
        </p:nvPicPr>
        <p:blipFill>
          <a:blip r:embed="rId4"/>
          <a:stretch>
            <a:fillRect/>
          </a:stretch>
        </p:blipFill>
        <p:spPr>
          <a:xfrm>
            <a:off x="1309971" y="2310434"/>
            <a:ext cx="377985" cy="359695"/>
          </a:xfrm>
          <a:prstGeom prst="rect">
            <a:avLst/>
          </a:prstGeom>
        </p:spPr>
      </p:pic>
      <p:pic>
        <p:nvPicPr>
          <p:cNvPr id="11" name="Imagen 10">
            <a:extLst>
              <a:ext uri="{FF2B5EF4-FFF2-40B4-BE49-F238E27FC236}">
                <a16:creationId xmlns:a16="http://schemas.microsoft.com/office/drawing/2014/main" id="{C96F8CB6-A01F-0722-E2D7-3231171BD7C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307784" y="5384715"/>
            <a:ext cx="380172" cy="360903"/>
          </a:xfrm>
          <a:prstGeom prst="rect">
            <a:avLst/>
          </a:prstGeom>
        </p:spPr>
      </p:pic>
      <p:pic>
        <p:nvPicPr>
          <p:cNvPr id="5" name="Imagen 4">
            <a:extLst>
              <a:ext uri="{FF2B5EF4-FFF2-40B4-BE49-F238E27FC236}">
                <a16:creationId xmlns:a16="http://schemas.microsoft.com/office/drawing/2014/main" id="{54C62A30-79E0-4496-7181-278FBA7BA9E7}"/>
              </a:ext>
            </a:extLst>
          </p:cNvPr>
          <p:cNvPicPr>
            <a:picLocks noChangeAspect="1"/>
          </p:cNvPicPr>
          <p:nvPr/>
        </p:nvPicPr>
        <p:blipFill>
          <a:blip r:embed="rId5"/>
          <a:stretch>
            <a:fillRect/>
          </a:stretch>
        </p:blipFill>
        <p:spPr>
          <a:xfrm>
            <a:off x="1311731" y="3814027"/>
            <a:ext cx="384081" cy="359695"/>
          </a:xfrm>
          <a:prstGeom prst="rect">
            <a:avLst/>
          </a:prstGeom>
        </p:spPr>
      </p:pic>
      <p:pic>
        <p:nvPicPr>
          <p:cNvPr id="14" name="Imagen 13">
            <a:extLst>
              <a:ext uri="{FF2B5EF4-FFF2-40B4-BE49-F238E27FC236}">
                <a16:creationId xmlns:a16="http://schemas.microsoft.com/office/drawing/2014/main" id="{A0DD3F43-E593-B3D3-B064-D797C433FB81}"/>
              </a:ext>
            </a:extLst>
          </p:cNvPr>
          <p:cNvPicPr>
            <a:picLocks noChangeAspect="1"/>
          </p:cNvPicPr>
          <p:nvPr/>
        </p:nvPicPr>
        <p:blipFill>
          <a:blip r:embed="rId5"/>
          <a:stretch>
            <a:fillRect/>
          </a:stretch>
        </p:blipFill>
        <p:spPr>
          <a:xfrm>
            <a:off x="1303875" y="4824825"/>
            <a:ext cx="384081" cy="359695"/>
          </a:xfrm>
          <a:prstGeom prst="rect">
            <a:avLst/>
          </a:prstGeom>
        </p:spPr>
      </p:pic>
    </p:spTree>
    <p:extLst>
      <p:ext uri="{BB962C8B-B14F-4D97-AF65-F5344CB8AC3E}">
        <p14:creationId xmlns:p14="http://schemas.microsoft.com/office/powerpoint/2010/main" val="1058761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09B7F6E0-FBC2-D9B3-A869-2CB6D73D6250}"/>
              </a:ext>
            </a:extLst>
          </p:cNvPr>
          <p:cNvSpPr/>
          <p:nvPr/>
        </p:nvSpPr>
        <p:spPr>
          <a:xfrm>
            <a:off x="379304" y="1406736"/>
            <a:ext cx="11388026" cy="4938459"/>
          </a:xfrm>
          <a:prstGeom prst="rect">
            <a:avLst/>
          </a:prstGeom>
          <a:solidFill>
            <a:srgbClr val="223A7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Título 1"/>
          <p:cNvSpPr>
            <a:spLocks noGrp="1"/>
          </p:cNvSpPr>
          <p:nvPr>
            <p:ph type="title"/>
          </p:nvPr>
        </p:nvSpPr>
        <p:spPr>
          <a:xfrm>
            <a:off x="2313709" y="82990"/>
            <a:ext cx="8989509" cy="1325563"/>
          </a:xfrm>
        </p:spPr>
        <p:txBody>
          <a:bodyPr/>
          <a:lstStyle/>
          <a:p>
            <a:pPr algn="ctr"/>
            <a:r>
              <a:rPr lang="es-CO" b="1" dirty="0">
                <a:solidFill>
                  <a:schemeClr val="accent6">
                    <a:lumMod val="75000"/>
                  </a:schemeClr>
                </a:solidFill>
                <a:latin typeface="Arial" panose="020B0604020202020204" pitchFamily="34" charset="0"/>
                <a:cs typeface="Arial" panose="020B0604020202020204" pitchFamily="34" charset="0"/>
              </a:rPr>
              <a:t>3. Derechos Humanos y DIH: Recomendaciones</a:t>
            </a:r>
          </a:p>
        </p:txBody>
      </p:sp>
      <p:sp>
        <p:nvSpPr>
          <p:cNvPr id="3" name="Marcador de contenido 2"/>
          <p:cNvSpPr>
            <a:spLocks noGrp="1"/>
          </p:cNvSpPr>
          <p:nvPr>
            <p:ph idx="1"/>
          </p:nvPr>
        </p:nvSpPr>
        <p:spPr>
          <a:xfrm>
            <a:off x="1199060" y="1423591"/>
            <a:ext cx="10390401" cy="4921604"/>
          </a:xfrm>
        </p:spPr>
        <p:txBody>
          <a:bodyPr>
            <a:normAutofit/>
          </a:bodyPr>
          <a:lstStyle/>
          <a:p>
            <a:pPr marL="0" indent="0">
              <a:buNone/>
            </a:pPr>
            <a:r>
              <a:rPr lang="es-MX" b="1" dirty="0">
                <a:solidFill>
                  <a:schemeClr val="bg1"/>
                </a:solidFill>
                <a:effectLst>
                  <a:outerShdw blurRad="38100" dist="38100" dir="2700000" algn="tl">
                    <a:srgbClr val="000000">
                      <a:alpha val="43137"/>
                    </a:srgbClr>
                  </a:outerShdw>
                </a:effectLst>
              </a:rPr>
              <a:t>Contra la Impunidad: Investigación judicial y de la criminalidad organizada: </a:t>
            </a:r>
          </a:p>
          <a:p>
            <a:pPr marL="457200" lvl="1" indent="0">
              <a:buNone/>
            </a:pPr>
            <a:r>
              <a:rPr lang="es-MX" b="1" dirty="0">
                <a:solidFill>
                  <a:schemeClr val="bg1"/>
                </a:solidFill>
                <a:effectLst>
                  <a:outerShdw blurRad="38100" dist="38100" dir="2700000" algn="tl">
                    <a:srgbClr val="000000">
                      <a:alpha val="43137"/>
                    </a:srgbClr>
                  </a:outerShdw>
                </a:effectLst>
              </a:rPr>
              <a:t>A</a:t>
            </a:r>
            <a:r>
              <a:rPr lang="es-MX" dirty="0">
                <a:solidFill>
                  <a:schemeClr val="bg1"/>
                </a:solidFill>
              </a:rPr>
              <a:t>justes a las metodologías para privilegiar el enfoque de investigación de patrones y sistematicidad.</a:t>
            </a:r>
          </a:p>
          <a:p>
            <a:pPr marL="457200" lvl="1" indent="0">
              <a:buNone/>
            </a:pPr>
            <a:r>
              <a:rPr lang="es-MX" dirty="0">
                <a:solidFill>
                  <a:schemeClr val="bg1"/>
                </a:solidFill>
              </a:rPr>
              <a:t>Para la persecución de terceros se propone centralizar y organizar la información de otros procesos, incluidas las compulsas de copias, para poder impulsar las investigaciones contra esos actores.</a:t>
            </a:r>
          </a:p>
          <a:p>
            <a:pPr marL="457200" lvl="1" indent="0">
              <a:buNone/>
            </a:pPr>
            <a:r>
              <a:rPr lang="es-MX" dirty="0">
                <a:solidFill>
                  <a:schemeClr val="bg1"/>
                </a:solidFill>
              </a:rPr>
              <a:t>Priorizar la investigación en Colombia de quienes son solicitados en extradición</a:t>
            </a:r>
          </a:p>
          <a:p>
            <a:pPr marL="457200" lvl="1" indent="0">
              <a:buNone/>
            </a:pPr>
            <a:r>
              <a:rPr lang="es-MX" dirty="0">
                <a:solidFill>
                  <a:schemeClr val="bg1"/>
                </a:solidFill>
              </a:rPr>
              <a:t>Creación de una comisión de investigación de apoyo a la Fiscalía que se concentre en los entramados de criminalidad que causen violaciones de los derechos humanos, infracciones al DIH y corrupción masiva.</a:t>
            </a:r>
          </a:p>
          <a:p>
            <a:pPr marL="457200" lvl="1" indent="0">
              <a:buNone/>
            </a:pPr>
            <a:r>
              <a:rPr lang="es-MX" dirty="0">
                <a:solidFill>
                  <a:schemeClr val="bg1"/>
                </a:solidFill>
              </a:rPr>
              <a:t>Visibilizar y reconocer la violencia que sufrió la justicia y los funcionarios judiciales –relacionado con los Hallazgos– a partir de iniciativas de memoria.</a:t>
            </a:r>
          </a:p>
        </p:txBody>
      </p:sp>
      <p:pic>
        <p:nvPicPr>
          <p:cNvPr id="10" name="Imagen 9">
            <a:extLst>
              <a:ext uri="{FF2B5EF4-FFF2-40B4-BE49-F238E27FC236}">
                <a16:creationId xmlns:a16="http://schemas.microsoft.com/office/drawing/2014/main" id="{01F12617-062D-DC9C-D9C3-F4E2FC3AE58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24670" y="1371992"/>
            <a:ext cx="799285" cy="758774"/>
          </a:xfrm>
          <a:prstGeom prst="rect">
            <a:avLst/>
          </a:prstGeom>
        </p:spPr>
      </p:pic>
      <p:pic>
        <p:nvPicPr>
          <p:cNvPr id="16" name="Imagen 15">
            <a:extLst>
              <a:ext uri="{FF2B5EF4-FFF2-40B4-BE49-F238E27FC236}">
                <a16:creationId xmlns:a16="http://schemas.microsoft.com/office/drawing/2014/main" id="{7D43FB93-801E-1CFA-B7D3-3092B2AF81D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307784" y="2610800"/>
            <a:ext cx="380172" cy="360903"/>
          </a:xfrm>
          <a:prstGeom prst="rect">
            <a:avLst/>
          </a:prstGeom>
        </p:spPr>
      </p:pic>
      <p:pic>
        <p:nvPicPr>
          <p:cNvPr id="4" name="Imagen 3">
            <a:extLst>
              <a:ext uri="{FF2B5EF4-FFF2-40B4-BE49-F238E27FC236}">
                <a16:creationId xmlns:a16="http://schemas.microsoft.com/office/drawing/2014/main" id="{D7A80E8F-75C2-3B36-2EEC-13EDA97114AF}"/>
              </a:ext>
            </a:extLst>
          </p:cNvPr>
          <p:cNvPicPr>
            <a:picLocks noChangeAspect="1"/>
          </p:cNvPicPr>
          <p:nvPr/>
        </p:nvPicPr>
        <p:blipFill>
          <a:blip r:embed="rId4"/>
          <a:stretch>
            <a:fillRect/>
          </a:stretch>
        </p:blipFill>
        <p:spPr>
          <a:xfrm>
            <a:off x="1317827" y="1808934"/>
            <a:ext cx="377985" cy="359695"/>
          </a:xfrm>
          <a:prstGeom prst="rect">
            <a:avLst/>
          </a:prstGeom>
        </p:spPr>
      </p:pic>
      <p:pic>
        <p:nvPicPr>
          <p:cNvPr id="11" name="Imagen 10">
            <a:extLst>
              <a:ext uri="{FF2B5EF4-FFF2-40B4-BE49-F238E27FC236}">
                <a16:creationId xmlns:a16="http://schemas.microsoft.com/office/drawing/2014/main" id="{C96F8CB6-A01F-0722-E2D7-3231171BD7C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317827" y="5108118"/>
            <a:ext cx="380172" cy="360903"/>
          </a:xfrm>
          <a:prstGeom prst="rect">
            <a:avLst/>
          </a:prstGeom>
        </p:spPr>
      </p:pic>
      <p:pic>
        <p:nvPicPr>
          <p:cNvPr id="5" name="Imagen 4">
            <a:extLst>
              <a:ext uri="{FF2B5EF4-FFF2-40B4-BE49-F238E27FC236}">
                <a16:creationId xmlns:a16="http://schemas.microsoft.com/office/drawing/2014/main" id="{54C62A30-79E0-4496-7181-278FBA7BA9E7}"/>
              </a:ext>
            </a:extLst>
          </p:cNvPr>
          <p:cNvPicPr>
            <a:picLocks noChangeAspect="1"/>
          </p:cNvPicPr>
          <p:nvPr/>
        </p:nvPicPr>
        <p:blipFill>
          <a:blip r:embed="rId5"/>
          <a:stretch>
            <a:fillRect/>
          </a:stretch>
        </p:blipFill>
        <p:spPr>
          <a:xfrm>
            <a:off x="1303875" y="3638666"/>
            <a:ext cx="384081" cy="359695"/>
          </a:xfrm>
          <a:prstGeom prst="rect">
            <a:avLst/>
          </a:prstGeom>
        </p:spPr>
      </p:pic>
      <p:pic>
        <p:nvPicPr>
          <p:cNvPr id="14" name="Imagen 13">
            <a:extLst>
              <a:ext uri="{FF2B5EF4-FFF2-40B4-BE49-F238E27FC236}">
                <a16:creationId xmlns:a16="http://schemas.microsoft.com/office/drawing/2014/main" id="{A0DD3F43-E593-B3D3-B064-D797C433FB81}"/>
              </a:ext>
            </a:extLst>
          </p:cNvPr>
          <p:cNvPicPr>
            <a:picLocks noChangeAspect="1"/>
          </p:cNvPicPr>
          <p:nvPr/>
        </p:nvPicPr>
        <p:blipFill>
          <a:blip r:embed="rId5"/>
          <a:stretch>
            <a:fillRect/>
          </a:stretch>
        </p:blipFill>
        <p:spPr>
          <a:xfrm>
            <a:off x="1317827" y="4081460"/>
            <a:ext cx="384081" cy="359695"/>
          </a:xfrm>
          <a:prstGeom prst="rect">
            <a:avLst/>
          </a:prstGeom>
        </p:spPr>
      </p:pic>
    </p:spTree>
    <p:extLst>
      <p:ext uri="{BB962C8B-B14F-4D97-AF65-F5344CB8AC3E}">
        <p14:creationId xmlns:p14="http://schemas.microsoft.com/office/powerpoint/2010/main" val="2271110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09B7F6E0-FBC2-D9B3-A869-2CB6D73D6250}"/>
              </a:ext>
            </a:extLst>
          </p:cNvPr>
          <p:cNvSpPr/>
          <p:nvPr/>
        </p:nvSpPr>
        <p:spPr>
          <a:xfrm>
            <a:off x="379304" y="1406736"/>
            <a:ext cx="11388026" cy="4938459"/>
          </a:xfrm>
          <a:prstGeom prst="rect">
            <a:avLst/>
          </a:prstGeom>
          <a:solidFill>
            <a:srgbClr val="223A7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Título 1"/>
          <p:cNvSpPr>
            <a:spLocks noGrp="1"/>
          </p:cNvSpPr>
          <p:nvPr>
            <p:ph type="title"/>
          </p:nvPr>
        </p:nvSpPr>
        <p:spPr>
          <a:xfrm>
            <a:off x="2313709" y="82990"/>
            <a:ext cx="8989509" cy="1325563"/>
          </a:xfrm>
        </p:spPr>
        <p:txBody>
          <a:bodyPr/>
          <a:lstStyle/>
          <a:p>
            <a:pPr algn="ctr"/>
            <a:r>
              <a:rPr lang="es-CO" b="1" dirty="0">
                <a:solidFill>
                  <a:schemeClr val="accent6">
                    <a:lumMod val="75000"/>
                  </a:schemeClr>
                </a:solidFill>
                <a:latin typeface="Arial" panose="020B0604020202020204" pitchFamily="34" charset="0"/>
                <a:cs typeface="Arial" panose="020B0604020202020204" pitchFamily="34" charset="0"/>
              </a:rPr>
              <a:t>3. Derechos Humanos y DIH: Recomendaciones</a:t>
            </a:r>
          </a:p>
        </p:txBody>
      </p:sp>
      <p:sp>
        <p:nvSpPr>
          <p:cNvPr id="3" name="Marcador de contenido 2"/>
          <p:cNvSpPr>
            <a:spLocks noGrp="1"/>
          </p:cNvSpPr>
          <p:nvPr>
            <p:ph idx="1"/>
          </p:nvPr>
        </p:nvSpPr>
        <p:spPr>
          <a:xfrm>
            <a:off x="1199060" y="1423591"/>
            <a:ext cx="10390401" cy="4921604"/>
          </a:xfrm>
        </p:spPr>
        <p:txBody>
          <a:bodyPr>
            <a:normAutofit fontScale="92500" lnSpcReduction="20000"/>
          </a:bodyPr>
          <a:lstStyle/>
          <a:p>
            <a:pPr marL="0" indent="0">
              <a:buNone/>
            </a:pPr>
            <a:r>
              <a:rPr lang="es-MX" b="1" dirty="0">
                <a:solidFill>
                  <a:schemeClr val="bg1"/>
                </a:solidFill>
                <a:effectLst>
                  <a:outerShdw blurRad="38100" dist="38100" dir="2700000" algn="tl">
                    <a:srgbClr val="000000">
                      <a:alpha val="43137"/>
                    </a:srgbClr>
                  </a:outerShdw>
                </a:effectLst>
              </a:rPr>
              <a:t>Es necesaria una nueva visión de la seguridad que supere las lógicas del conflicto armado a partir de la transformación del sector seguridad:</a:t>
            </a:r>
          </a:p>
          <a:p>
            <a:pPr marL="457200" lvl="1" indent="0">
              <a:buNone/>
            </a:pPr>
            <a:r>
              <a:rPr lang="es-MX" dirty="0">
                <a:solidFill>
                  <a:schemeClr val="bg1"/>
                </a:solidFill>
              </a:rPr>
              <a:t>Que no se piense y actúe con la idea de defensa de la nación, sino aproximarse a las necesidades de las y los ciudadanos en su cotidianidad y territorios que implica fortalecer la seguridad ciudadana y, por tanto, la labor civil de la Policía. </a:t>
            </a:r>
          </a:p>
          <a:p>
            <a:pPr marL="457200" lvl="1" indent="0">
              <a:buNone/>
            </a:pPr>
            <a:r>
              <a:rPr lang="es-MX" dirty="0">
                <a:solidFill>
                  <a:schemeClr val="bg1"/>
                </a:solidFill>
              </a:rPr>
              <a:t>Una seguridad centrada en las personas, en el ser humano, en el cuidado de la vida que permita construir una nueva relación de las instituciones con la sociedad y los territorios. </a:t>
            </a:r>
          </a:p>
          <a:p>
            <a:pPr marL="457200" lvl="1" indent="0">
              <a:buNone/>
            </a:pPr>
            <a:r>
              <a:rPr lang="es-MX" dirty="0">
                <a:solidFill>
                  <a:schemeClr val="bg1"/>
                </a:solidFill>
              </a:rPr>
              <a:t>Conformación de una comisión para la transformación del sector seguridad que retome experiencias y aprendizajes previos para afianzar la institucionalidad.</a:t>
            </a:r>
          </a:p>
          <a:p>
            <a:pPr marL="457200" lvl="1" indent="0">
              <a:buNone/>
            </a:pPr>
            <a:r>
              <a:rPr lang="es-MX" dirty="0">
                <a:solidFill>
                  <a:schemeClr val="bg1"/>
                </a:solidFill>
              </a:rPr>
              <a:t>El sector seguridad debe cumplir normas de transparencia y rendición de cuentas.</a:t>
            </a:r>
          </a:p>
          <a:p>
            <a:pPr marL="457200" lvl="1" indent="0">
              <a:buNone/>
            </a:pPr>
            <a:r>
              <a:rPr lang="es-MX" dirty="0">
                <a:solidFill>
                  <a:schemeClr val="bg1"/>
                </a:solidFill>
              </a:rPr>
              <a:t>Que el Fuero Penal Militar no investigue casos de violaciones de los derechos humanos, infracciones al DIH y en ningún caso tenga competencia sobre acciones de la Policía Nacional.</a:t>
            </a:r>
          </a:p>
          <a:p>
            <a:pPr marL="457200" lvl="1" indent="0">
              <a:buNone/>
            </a:pPr>
            <a:r>
              <a:rPr lang="es-MX" dirty="0">
                <a:solidFill>
                  <a:schemeClr val="bg1"/>
                </a:solidFill>
              </a:rPr>
              <a:t>Eliminar gradualmente el servicio militar obligatorio y ajustar el tamaño y presupuesto de las fuerzas militares y de policía.</a:t>
            </a:r>
          </a:p>
          <a:p>
            <a:pPr marL="457200" lvl="1" indent="0">
              <a:buNone/>
            </a:pPr>
            <a:r>
              <a:rPr lang="es-MX" dirty="0">
                <a:solidFill>
                  <a:schemeClr val="bg1"/>
                </a:solidFill>
              </a:rPr>
              <a:t>Poner controles en los ingresos y ascensos, haciendo énfasis en garantizar la idoneidad y el respeto a los DH y al DIH.</a:t>
            </a:r>
          </a:p>
        </p:txBody>
      </p:sp>
      <p:pic>
        <p:nvPicPr>
          <p:cNvPr id="10" name="Imagen 9">
            <a:extLst>
              <a:ext uri="{FF2B5EF4-FFF2-40B4-BE49-F238E27FC236}">
                <a16:creationId xmlns:a16="http://schemas.microsoft.com/office/drawing/2014/main" id="{01F12617-062D-DC9C-D9C3-F4E2FC3AE58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24670" y="1371992"/>
            <a:ext cx="799285" cy="758774"/>
          </a:xfrm>
          <a:prstGeom prst="rect">
            <a:avLst/>
          </a:prstGeom>
        </p:spPr>
      </p:pic>
      <p:pic>
        <p:nvPicPr>
          <p:cNvPr id="16" name="Imagen 15">
            <a:extLst>
              <a:ext uri="{FF2B5EF4-FFF2-40B4-BE49-F238E27FC236}">
                <a16:creationId xmlns:a16="http://schemas.microsoft.com/office/drawing/2014/main" id="{7D43FB93-801E-1CFA-B7D3-3092B2AF81D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339977" y="5090361"/>
            <a:ext cx="380172" cy="360903"/>
          </a:xfrm>
          <a:prstGeom prst="rect">
            <a:avLst/>
          </a:prstGeom>
        </p:spPr>
      </p:pic>
      <p:pic>
        <p:nvPicPr>
          <p:cNvPr id="4" name="Imagen 3">
            <a:extLst>
              <a:ext uri="{FF2B5EF4-FFF2-40B4-BE49-F238E27FC236}">
                <a16:creationId xmlns:a16="http://schemas.microsoft.com/office/drawing/2014/main" id="{D7A80E8F-75C2-3B36-2EEC-13EDA97114AF}"/>
              </a:ext>
            </a:extLst>
          </p:cNvPr>
          <p:cNvPicPr>
            <a:picLocks noChangeAspect="1"/>
          </p:cNvPicPr>
          <p:nvPr/>
        </p:nvPicPr>
        <p:blipFill>
          <a:blip r:embed="rId4"/>
          <a:stretch>
            <a:fillRect/>
          </a:stretch>
        </p:blipFill>
        <p:spPr>
          <a:xfrm>
            <a:off x="1297831" y="2006577"/>
            <a:ext cx="377985" cy="359695"/>
          </a:xfrm>
          <a:prstGeom prst="rect">
            <a:avLst/>
          </a:prstGeom>
        </p:spPr>
      </p:pic>
      <p:pic>
        <p:nvPicPr>
          <p:cNvPr id="11" name="Imagen 10">
            <a:extLst>
              <a:ext uri="{FF2B5EF4-FFF2-40B4-BE49-F238E27FC236}">
                <a16:creationId xmlns:a16="http://schemas.microsoft.com/office/drawing/2014/main" id="{C96F8CB6-A01F-0722-E2D7-3231171BD7C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306126" y="4060602"/>
            <a:ext cx="380172" cy="360903"/>
          </a:xfrm>
          <a:prstGeom prst="rect">
            <a:avLst/>
          </a:prstGeom>
        </p:spPr>
      </p:pic>
      <p:pic>
        <p:nvPicPr>
          <p:cNvPr id="5" name="Imagen 4">
            <a:extLst>
              <a:ext uri="{FF2B5EF4-FFF2-40B4-BE49-F238E27FC236}">
                <a16:creationId xmlns:a16="http://schemas.microsoft.com/office/drawing/2014/main" id="{54C62A30-79E0-4496-7181-278FBA7BA9E7}"/>
              </a:ext>
            </a:extLst>
          </p:cNvPr>
          <p:cNvPicPr>
            <a:picLocks noChangeAspect="1"/>
          </p:cNvPicPr>
          <p:nvPr/>
        </p:nvPicPr>
        <p:blipFill>
          <a:blip r:embed="rId5"/>
          <a:stretch>
            <a:fillRect/>
          </a:stretch>
        </p:blipFill>
        <p:spPr>
          <a:xfrm>
            <a:off x="1317827" y="2772797"/>
            <a:ext cx="384081" cy="359695"/>
          </a:xfrm>
          <a:prstGeom prst="rect">
            <a:avLst/>
          </a:prstGeom>
        </p:spPr>
      </p:pic>
      <p:pic>
        <p:nvPicPr>
          <p:cNvPr id="14" name="Imagen 13">
            <a:extLst>
              <a:ext uri="{FF2B5EF4-FFF2-40B4-BE49-F238E27FC236}">
                <a16:creationId xmlns:a16="http://schemas.microsoft.com/office/drawing/2014/main" id="{A0DD3F43-E593-B3D3-B064-D797C433FB81}"/>
              </a:ext>
            </a:extLst>
          </p:cNvPr>
          <p:cNvPicPr>
            <a:picLocks noChangeAspect="1"/>
          </p:cNvPicPr>
          <p:nvPr/>
        </p:nvPicPr>
        <p:blipFill>
          <a:blip r:embed="rId5"/>
          <a:stretch>
            <a:fillRect/>
          </a:stretch>
        </p:blipFill>
        <p:spPr>
          <a:xfrm>
            <a:off x="1336068" y="3535630"/>
            <a:ext cx="384081" cy="359695"/>
          </a:xfrm>
          <a:prstGeom prst="rect">
            <a:avLst/>
          </a:prstGeom>
        </p:spPr>
      </p:pic>
      <p:pic>
        <p:nvPicPr>
          <p:cNvPr id="12" name="Imagen 11">
            <a:extLst>
              <a:ext uri="{FF2B5EF4-FFF2-40B4-BE49-F238E27FC236}">
                <a16:creationId xmlns:a16="http://schemas.microsoft.com/office/drawing/2014/main" id="{C9CC5F6A-AA49-D171-B519-1CC70F86A87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339977" y="5647677"/>
            <a:ext cx="380172" cy="373780"/>
          </a:xfrm>
          <a:prstGeom prst="rect">
            <a:avLst/>
          </a:prstGeom>
        </p:spPr>
      </p:pic>
    </p:spTree>
    <p:extLst>
      <p:ext uri="{BB962C8B-B14F-4D97-AF65-F5344CB8AC3E}">
        <p14:creationId xmlns:p14="http://schemas.microsoft.com/office/powerpoint/2010/main" val="2132613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09B7F6E0-FBC2-D9B3-A869-2CB6D73D6250}"/>
              </a:ext>
            </a:extLst>
          </p:cNvPr>
          <p:cNvSpPr/>
          <p:nvPr/>
        </p:nvSpPr>
        <p:spPr>
          <a:xfrm>
            <a:off x="379304" y="1406736"/>
            <a:ext cx="11388026" cy="4938459"/>
          </a:xfrm>
          <a:prstGeom prst="rect">
            <a:avLst/>
          </a:prstGeom>
          <a:solidFill>
            <a:srgbClr val="223A7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Título 1"/>
          <p:cNvSpPr>
            <a:spLocks noGrp="1"/>
          </p:cNvSpPr>
          <p:nvPr>
            <p:ph type="title"/>
          </p:nvPr>
        </p:nvSpPr>
        <p:spPr>
          <a:xfrm>
            <a:off x="2313709" y="82990"/>
            <a:ext cx="8989509" cy="1325563"/>
          </a:xfrm>
        </p:spPr>
        <p:txBody>
          <a:bodyPr/>
          <a:lstStyle/>
          <a:p>
            <a:pPr algn="ctr"/>
            <a:r>
              <a:rPr lang="es-CO" b="1" dirty="0">
                <a:solidFill>
                  <a:schemeClr val="accent6">
                    <a:lumMod val="75000"/>
                  </a:schemeClr>
                </a:solidFill>
                <a:latin typeface="Arial" panose="020B0604020202020204" pitchFamily="34" charset="0"/>
                <a:cs typeface="Arial" panose="020B0604020202020204" pitchFamily="34" charset="0"/>
              </a:rPr>
              <a:t>3. Derechos Humanos y DIH: Recomendaciones</a:t>
            </a:r>
          </a:p>
        </p:txBody>
      </p:sp>
      <p:sp>
        <p:nvSpPr>
          <p:cNvPr id="3" name="Marcador de contenido 2"/>
          <p:cNvSpPr>
            <a:spLocks noGrp="1"/>
          </p:cNvSpPr>
          <p:nvPr>
            <p:ph idx="1"/>
          </p:nvPr>
        </p:nvSpPr>
        <p:spPr>
          <a:xfrm>
            <a:off x="1199060" y="1423591"/>
            <a:ext cx="10390401" cy="4921604"/>
          </a:xfrm>
        </p:spPr>
        <p:txBody>
          <a:bodyPr>
            <a:normAutofit fontScale="92500"/>
          </a:bodyPr>
          <a:lstStyle/>
          <a:p>
            <a:pPr marL="0" indent="0">
              <a:buNone/>
            </a:pPr>
            <a:r>
              <a:rPr lang="es-MX" b="1" dirty="0">
                <a:solidFill>
                  <a:schemeClr val="bg1"/>
                </a:solidFill>
                <a:effectLst>
                  <a:outerShdw blurRad="38100" dist="38100" dir="2700000" algn="tl">
                    <a:srgbClr val="000000">
                      <a:alpha val="43137"/>
                    </a:srgbClr>
                  </a:outerShdw>
                </a:effectLst>
              </a:rPr>
              <a:t>Es necesaria una nueva visión de la seguridad que supere las lógicas del conflicto armado a partir de la transformación del sector seguridad:</a:t>
            </a:r>
          </a:p>
          <a:p>
            <a:pPr marL="457200" lvl="1" indent="0">
              <a:buNone/>
            </a:pPr>
            <a:r>
              <a:rPr lang="es-MX" b="1" dirty="0">
                <a:solidFill>
                  <a:schemeClr val="bg1"/>
                </a:solidFill>
                <a:effectLst>
                  <a:outerShdw blurRad="38100" dist="38100" dir="2700000" algn="tl">
                    <a:srgbClr val="000000">
                      <a:alpha val="43137"/>
                    </a:srgbClr>
                  </a:outerShdw>
                </a:effectLst>
              </a:rPr>
              <a:t>Garantizar el adecuado manejo de los archivos de inteligencia y contrainteligencia para impedir el ocultamiento de información que no aplica para la reserva y abrir aquellos que ya han cumplido la reserva legal, incluso archivos que posee el gobierno de Estados Unidos.</a:t>
            </a:r>
          </a:p>
          <a:p>
            <a:pPr marL="457200" lvl="1" indent="0">
              <a:buNone/>
            </a:pPr>
            <a:r>
              <a:rPr lang="es-MX" b="1" dirty="0">
                <a:solidFill>
                  <a:schemeClr val="bg1"/>
                </a:solidFill>
                <a:effectLst>
                  <a:outerShdw blurRad="38100" dist="38100" dir="2700000" algn="tl">
                    <a:srgbClr val="000000">
                      <a:alpha val="43137"/>
                    </a:srgbClr>
                  </a:outerShdw>
                </a:effectLst>
              </a:rPr>
              <a:t>Establecer controles efectivos e independientes a las empresas de seguridad privada para evitar que se siga derivado de la delegación de la seguridad en manos de civiles.</a:t>
            </a:r>
          </a:p>
          <a:p>
            <a:pPr marL="457200" lvl="1" indent="0">
              <a:buNone/>
            </a:pPr>
            <a:r>
              <a:rPr lang="es-MX" b="1" dirty="0">
                <a:solidFill>
                  <a:schemeClr val="bg1"/>
                </a:solidFill>
                <a:effectLst>
                  <a:outerShdw blurRad="38100" dist="38100" dir="2700000" algn="tl">
                    <a:srgbClr val="000000">
                      <a:alpha val="43137"/>
                    </a:srgbClr>
                  </a:outerShdw>
                </a:effectLst>
              </a:rPr>
              <a:t>Los convenios entre las Fuerzas Militares y las empresas no pueden significar un tipo de “privatización” de la seguridad que vaya en detrimento de la seguridad de la población civil, la seguridad debe entenderse como un bien público y garantizarse de manera integral para quienes están en los territorios. </a:t>
            </a:r>
          </a:p>
          <a:p>
            <a:pPr marL="457200" lvl="1" indent="0">
              <a:buNone/>
            </a:pPr>
            <a:r>
              <a:rPr lang="es-MX" b="1" dirty="0">
                <a:solidFill>
                  <a:schemeClr val="bg1"/>
                </a:solidFill>
                <a:effectLst>
                  <a:outerShdw blurRad="38100" dist="38100" dir="2700000" algn="tl">
                    <a:srgbClr val="000000">
                      <a:alpha val="43137"/>
                    </a:srgbClr>
                  </a:outerShdw>
                </a:effectLst>
              </a:rPr>
              <a:t>Transparencia frente a los acuerdos de seguridad y defensa con otros países.</a:t>
            </a:r>
          </a:p>
        </p:txBody>
      </p:sp>
      <p:pic>
        <p:nvPicPr>
          <p:cNvPr id="10" name="Imagen 9">
            <a:extLst>
              <a:ext uri="{FF2B5EF4-FFF2-40B4-BE49-F238E27FC236}">
                <a16:creationId xmlns:a16="http://schemas.microsoft.com/office/drawing/2014/main" id="{01F12617-062D-DC9C-D9C3-F4E2FC3AE58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24670" y="1371992"/>
            <a:ext cx="799285" cy="758774"/>
          </a:xfrm>
          <a:prstGeom prst="rect">
            <a:avLst/>
          </a:prstGeom>
        </p:spPr>
      </p:pic>
      <p:pic>
        <p:nvPicPr>
          <p:cNvPr id="16" name="Imagen 15">
            <a:extLst>
              <a:ext uri="{FF2B5EF4-FFF2-40B4-BE49-F238E27FC236}">
                <a16:creationId xmlns:a16="http://schemas.microsoft.com/office/drawing/2014/main" id="{7D43FB93-801E-1CFA-B7D3-3092B2AF81D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339977" y="4421505"/>
            <a:ext cx="380172" cy="360903"/>
          </a:xfrm>
          <a:prstGeom prst="rect">
            <a:avLst/>
          </a:prstGeom>
        </p:spPr>
      </p:pic>
      <p:pic>
        <p:nvPicPr>
          <p:cNvPr id="4" name="Imagen 3">
            <a:extLst>
              <a:ext uri="{FF2B5EF4-FFF2-40B4-BE49-F238E27FC236}">
                <a16:creationId xmlns:a16="http://schemas.microsoft.com/office/drawing/2014/main" id="{D7A80E8F-75C2-3B36-2EEC-13EDA97114AF}"/>
              </a:ext>
            </a:extLst>
          </p:cNvPr>
          <p:cNvPicPr>
            <a:picLocks noChangeAspect="1"/>
          </p:cNvPicPr>
          <p:nvPr/>
        </p:nvPicPr>
        <p:blipFill>
          <a:blip r:embed="rId4"/>
          <a:stretch>
            <a:fillRect/>
          </a:stretch>
        </p:blipFill>
        <p:spPr>
          <a:xfrm>
            <a:off x="1306126" y="2202554"/>
            <a:ext cx="377985" cy="359695"/>
          </a:xfrm>
          <a:prstGeom prst="rect">
            <a:avLst/>
          </a:prstGeom>
        </p:spPr>
      </p:pic>
      <p:pic>
        <p:nvPicPr>
          <p:cNvPr id="14" name="Imagen 13">
            <a:extLst>
              <a:ext uri="{FF2B5EF4-FFF2-40B4-BE49-F238E27FC236}">
                <a16:creationId xmlns:a16="http://schemas.microsoft.com/office/drawing/2014/main" id="{A0DD3F43-E593-B3D3-B064-D797C433FB81}"/>
              </a:ext>
            </a:extLst>
          </p:cNvPr>
          <p:cNvPicPr>
            <a:picLocks noChangeAspect="1"/>
          </p:cNvPicPr>
          <p:nvPr/>
        </p:nvPicPr>
        <p:blipFill>
          <a:blip r:embed="rId5"/>
          <a:stretch>
            <a:fillRect/>
          </a:stretch>
        </p:blipFill>
        <p:spPr>
          <a:xfrm>
            <a:off x="1326566" y="3449328"/>
            <a:ext cx="384081" cy="359695"/>
          </a:xfrm>
          <a:prstGeom prst="rect">
            <a:avLst/>
          </a:prstGeom>
        </p:spPr>
      </p:pic>
      <p:pic>
        <p:nvPicPr>
          <p:cNvPr id="12" name="Imagen 11">
            <a:extLst>
              <a:ext uri="{FF2B5EF4-FFF2-40B4-BE49-F238E27FC236}">
                <a16:creationId xmlns:a16="http://schemas.microsoft.com/office/drawing/2014/main" id="{C9CC5F6A-AA49-D171-B519-1CC70F86A87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339977" y="5647677"/>
            <a:ext cx="380172" cy="373780"/>
          </a:xfrm>
          <a:prstGeom prst="rect">
            <a:avLst/>
          </a:prstGeom>
        </p:spPr>
      </p:pic>
    </p:spTree>
    <p:extLst>
      <p:ext uri="{BB962C8B-B14F-4D97-AF65-F5344CB8AC3E}">
        <p14:creationId xmlns:p14="http://schemas.microsoft.com/office/powerpoint/2010/main" val="711425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09B7F6E0-FBC2-D9B3-A869-2CB6D73D6250}"/>
              </a:ext>
            </a:extLst>
          </p:cNvPr>
          <p:cNvSpPr/>
          <p:nvPr/>
        </p:nvSpPr>
        <p:spPr>
          <a:xfrm>
            <a:off x="379304" y="1406736"/>
            <a:ext cx="11388026" cy="4938459"/>
          </a:xfrm>
          <a:prstGeom prst="rect">
            <a:avLst/>
          </a:prstGeom>
          <a:solidFill>
            <a:srgbClr val="223A7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Título 1"/>
          <p:cNvSpPr>
            <a:spLocks noGrp="1"/>
          </p:cNvSpPr>
          <p:nvPr>
            <p:ph type="title"/>
          </p:nvPr>
        </p:nvSpPr>
        <p:spPr>
          <a:xfrm>
            <a:off x="2313709" y="82990"/>
            <a:ext cx="8989509" cy="1325563"/>
          </a:xfrm>
        </p:spPr>
        <p:txBody>
          <a:bodyPr>
            <a:normAutofit/>
          </a:bodyPr>
          <a:lstStyle/>
          <a:p>
            <a:pPr algn="ctr"/>
            <a:r>
              <a:rPr lang="es-CO" b="1" dirty="0">
                <a:solidFill>
                  <a:schemeClr val="accent4">
                    <a:lumMod val="75000"/>
                  </a:schemeClr>
                </a:solidFill>
                <a:latin typeface="Arial" panose="020B0604020202020204" pitchFamily="34" charset="0"/>
                <a:cs typeface="Arial" panose="020B0604020202020204" pitchFamily="34" charset="0"/>
              </a:rPr>
              <a:t>4. Narcotráfico: Recomendaciones </a:t>
            </a:r>
          </a:p>
        </p:txBody>
      </p:sp>
      <p:sp>
        <p:nvSpPr>
          <p:cNvPr id="3" name="Marcador de contenido 2"/>
          <p:cNvSpPr>
            <a:spLocks noGrp="1"/>
          </p:cNvSpPr>
          <p:nvPr>
            <p:ph idx="1"/>
          </p:nvPr>
        </p:nvSpPr>
        <p:spPr>
          <a:xfrm>
            <a:off x="1199060" y="1423591"/>
            <a:ext cx="10390401" cy="4921604"/>
          </a:xfrm>
        </p:spPr>
        <p:txBody>
          <a:bodyPr>
            <a:normAutofit fontScale="92500" lnSpcReduction="20000"/>
          </a:bodyPr>
          <a:lstStyle/>
          <a:p>
            <a:pPr marL="0" indent="0">
              <a:buNone/>
            </a:pPr>
            <a:r>
              <a:rPr lang="es-MX" dirty="0">
                <a:solidFill>
                  <a:schemeClr val="bg1"/>
                </a:solidFill>
              </a:rPr>
              <a:t>En Colombia el narcotráfico, la política antidrogas y las economías de la cocaína o marihuana deben verse como protagonistas del propio conflicto armado y como un factor de persistencia del mismo.</a:t>
            </a:r>
          </a:p>
          <a:p>
            <a:pPr marL="457200" lvl="1" indent="0">
              <a:buNone/>
            </a:pPr>
            <a:r>
              <a:rPr lang="es-MX" dirty="0">
                <a:solidFill>
                  <a:schemeClr val="bg1"/>
                </a:solidFill>
                <a:effectLst>
                  <a:outerShdw blurRad="38100" dist="38100" dir="2700000" algn="tl">
                    <a:srgbClr val="000000">
                      <a:alpha val="43137"/>
                    </a:srgbClr>
                  </a:outerShdw>
                </a:effectLst>
              </a:rPr>
              <a:t>Replantear el problema del narcotráfico y encontrar los caminos políticos, económicos, éticos y jurídicos de salida en debates de fondo, tanto a nivel nacional como internacional,  que permitan avanzar en la regulación del mercado de drogas y superar el prohibicionismo.</a:t>
            </a:r>
          </a:p>
          <a:p>
            <a:pPr marL="457200" lvl="1" indent="0">
              <a:buNone/>
            </a:pPr>
            <a:r>
              <a:rPr lang="es-MX" dirty="0">
                <a:solidFill>
                  <a:schemeClr val="bg1"/>
                </a:solidFill>
                <a:effectLst>
                  <a:outerShdw blurRad="38100" dist="38100" dir="2700000" algn="tl">
                    <a:srgbClr val="000000">
                      <a:alpha val="43137"/>
                    </a:srgbClr>
                  </a:outerShdw>
                </a:effectLst>
              </a:rPr>
              <a:t>Urge adoptar un enfoque de derechos humanos y de salud pública en la política frente al cultivo, el consumo y racionalizar el uso de la acción penal frente a los eslabones más débiles de la cadena.</a:t>
            </a:r>
          </a:p>
          <a:p>
            <a:pPr marL="457200" lvl="1" indent="0">
              <a:buNone/>
            </a:pPr>
            <a:r>
              <a:rPr lang="es-MX" dirty="0">
                <a:solidFill>
                  <a:schemeClr val="bg1"/>
                </a:solidFill>
                <a:effectLst>
                  <a:outerShdw blurRad="38100" dist="38100" dir="2700000" algn="tl">
                    <a:srgbClr val="000000">
                      <a:alpha val="43137"/>
                    </a:srgbClr>
                  </a:outerShdw>
                </a:effectLst>
              </a:rPr>
              <a:t>Avanzar hacia la regulación promoviendo el debate internacional.</a:t>
            </a:r>
          </a:p>
          <a:p>
            <a:pPr marL="914400" lvl="2" indent="0">
              <a:buNone/>
            </a:pPr>
            <a:r>
              <a:rPr lang="es-MX" dirty="0">
                <a:solidFill>
                  <a:schemeClr val="bg1"/>
                </a:solidFill>
              </a:rPr>
              <a:t>El modelo prohibicionista ha fracasado.</a:t>
            </a:r>
          </a:p>
          <a:p>
            <a:pPr marL="914400" lvl="2" indent="0">
              <a:buNone/>
            </a:pPr>
            <a:r>
              <a:rPr lang="es-MX" dirty="0">
                <a:solidFill>
                  <a:schemeClr val="bg1"/>
                </a:solidFill>
              </a:rPr>
              <a:t>La Comisión asesora de la política de drogas conformada en 2015 ya había recomendado avanzar hacia una regulación del mercado en el mismo sentido se ha pronunciado la Comisión Global de Política de Drogas. </a:t>
            </a:r>
          </a:p>
          <a:p>
            <a:pPr marL="914400" lvl="2" indent="0">
              <a:buNone/>
            </a:pPr>
            <a:r>
              <a:rPr lang="es-MX" dirty="0">
                <a:solidFill>
                  <a:schemeClr val="bg1"/>
                </a:solidFill>
              </a:rPr>
              <a:t>En lo inmediato, urge adoptar un enfoque de derechos humanos y de salud pública en la política frente al cultivo, el consumo y racionalizar el uso de la acción penal frente a los eslabones más débiles de la cadena</a:t>
            </a:r>
          </a:p>
          <a:p>
            <a:pPr marL="914400" lvl="2" indent="0">
              <a:buNone/>
            </a:pPr>
            <a:endParaRPr lang="es-MX" dirty="0">
              <a:solidFill>
                <a:schemeClr val="bg1"/>
              </a:solidFill>
            </a:endParaRPr>
          </a:p>
          <a:p>
            <a:pPr marL="457200" lvl="1" indent="0">
              <a:buNone/>
            </a:pPr>
            <a:endParaRPr lang="es-MX" dirty="0">
              <a:solidFill>
                <a:schemeClr val="bg1"/>
              </a:solidFill>
            </a:endParaRPr>
          </a:p>
          <a:p>
            <a:pPr marL="457200" lvl="1" indent="0">
              <a:buNone/>
            </a:pPr>
            <a:endParaRPr lang="es-MX" dirty="0">
              <a:solidFill>
                <a:schemeClr val="bg1"/>
              </a:solidFill>
            </a:endParaRPr>
          </a:p>
        </p:txBody>
      </p:sp>
      <p:pic>
        <p:nvPicPr>
          <p:cNvPr id="10" name="Imagen 9">
            <a:extLst>
              <a:ext uri="{FF2B5EF4-FFF2-40B4-BE49-F238E27FC236}">
                <a16:creationId xmlns:a16="http://schemas.microsoft.com/office/drawing/2014/main" id="{01F12617-062D-DC9C-D9C3-F4E2FC3AE58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24670" y="1371992"/>
            <a:ext cx="799285" cy="758774"/>
          </a:xfrm>
          <a:prstGeom prst="rect">
            <a:avLst/>
          </a:prstGeom>
        </p:spPr>
      </p:pic>
      <p:pic>
        <p:nvPicPr>
          <p:cNvPr id="16" name="Imagen 15">
            <a:extLst>
              <a:ext uri="{FF2B5EF4-FFF2-40B4-BE49-F238E27FC236}">
                <a16:creationId xmlns:a16="http://schemas.microsoft.com/office/drawing/2014/main" id="{7D43FB93-801E-1CFA-B7D3-3092B2AF81D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287096" y="2225685"/>
            <a:ext cx="380172" cy="360903"/>
          </a:xfrm>
          <a:prstGeom prst="rect">
            <a:avLst/>
          </a:prstGeom>
        </p:spPr>
      </p:pic>
      <p:pic>
        <p:nvPicPr>
          <p:cNvPr id="5" name="Imagen 4">
            <a:extLst>
              <a:ext uri="{FF2B5EF4-FFF2-40B4-BE49-F238E27FC236}">
                <a16:creationId xmlns:a16="http://schemas.microsoft.com/office/drawing/2014/main" id="{54C62A30-79E0-4496-7181-278FBA7BA9E7}"/>
              </a:ext>
            </a:extLst>
          </p:cNvPr>
          <p:cNvPicPr>
            <a:picLocks noChangeAspect="1"/>
          </p:cNvPicPr>
          <p:nvPr/>
        </p:nvPicPr>
        <p:blipFill>
          <a:blip r:embed="rId4"/>
          <a:stretch>
            <a:fillRect/>
          </a:stretch>
        </p:blipFill>
        <p:spPr>
          <a:xfrm>
            <a:off x="1295374" y="3287940"/>
            <a:ext cx="384081" cy="359695"/>
          </a:xfrm>
          <a:prstGeom prst="rect">
            <a:avLst/>
          </a:prstGeom>
        </p:spPr>
      </p:pic>
      <p:pic>
        <p:nvPicPr>
          <p:cNvPr id="4" name="Imagen 3">
            <a:extLst>
              <a:ext uri="{FF2B5EF4-FFF2-40B4-BE49-F238E27FC236}">
                <a16:creationId xmlns:a16="http://schemas.microsoft.com/office/drawing/2014/main" id="{90B3E53D-D2D8-C56E-F6B4-1AA736AC5D14}"/>
              </a:ext>
            </a:extLst>
          </p:cNvPr>
          <p:cNvPicPr>
            <a:picLocks noChangeAspect="1"/>
          </p:cNvPicPr>
          <p:nvPr/>
        </p:nvPicPr>
        <p:blipFill>
          <a:blip r:embed="rId5"/>
          <a:stretch>
            <a:fillRect/>
          </a:stretch>
        </p:blipFill>
        <p:spPr>
          <a:xfrm>
            <a:off x="1283187" y="4106196"/>
            <a:ext cx="384081" cy="359695"/>
          </a:xfrm>
          <a:prstGeom prst="rect">
            <a:avLst/>
          </a:prstGeom>
        </p:spPr>
      </p:pic>
    </p:spTree>
    <p:extLst>
      <p:ext uri="{BB962C8B-B14F-4D97-AF65-F5344CB8AC3E}">
        <p14:creationId xmlns:p14="http://schemas.microsoft.com/office/powerpoint/2010/main" val="2009795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09B7F6E0-FBC2-D9B3-A869-2CB6D73D6250}"/>
              </a:ext>
            </a:extLst>
          </p:cNvPr>
          <p:cNvSpPr/>
          <p:nvPr/>
        </p:nvSpPr>
        <p:spPr>
          <a:xfrm>
            <a:off x="399776" y="1408553"/>
            <a:ext cx="11388026" cy="4938459"/>
          </a:xfrm>
          <a:prstGeom prst="rect">
            <a:avLst/>
          </a:prstGeom>
          <a:solidFill>
            <a:srgbClr val="223A7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Título 1"/>
          <p:cNvSpPr>
            <a:spLocks noGrp="1"/>
          </p:cNvSpPr>
          <p:nvPr>
            <p:ph type="title"/>
          </p:nvPr>
        </p:nvSpPr>
        <p:spPr>
          <a:xfrm>
            <a:off x="1711021" y="277727"/>
            <a:ext cx="9878440" cy="1325563"/>
          </a:xfrm>
        </p:spPr>
        <p:txBody>
          <a:bodyPr/>
          <a:lstStyle/>
          <a:p>
            <a:pPr algn="ctr"/>
            <a:r>
              <a:rPr lang="es-CO" b="1" dirty="0">
                <a:solidFill>
                  <a:schemeClr val="accent4">
                    <a:lumMod val="50000"/>
                  </a:schemeClr>
                </a:solidFill>
                <a:latin typeface="Arial" panose="020B0604020202020204" pitchFamily="34" charset="0"/>
                <a:cs typeface="Arial" panose="020B0604020202020204" pitchFamily="34" charset="0"/>
              </a:rPr>
              <a:t>5. Paz Territorial: Recomendaciones</a:t>
            </a:r>
          </a:p>
        </p:txBody>
      </p:sp>
      <p:sp>
        <p:nvSpPr>
          <p:cNvPr id="3" name="Marcador de contenido 2"/>
          <p:cNvSpPr>
            <a:spLocks noGrp="1"/>
          </p:cNvSpPr>
          <p:nvPr>
            <p:ph idx="1"/>
          </p:nvPr>
        </p:nvSpPr>
        <p:spPr>
          <a:xfrm>
            <a:off x="1199060" y="1475321"/>
            <a:ext cx="10390401" cy="4669518"/>
          </a:xfrm>
        </p:spPr>
        <p:txBody>
          <a:bodyPr>
            <a:normAutofit lnSpcReduction="10000"/>
          </a:bodyPr>
          <a:lstStyle/>
          <a:p>
            <a:pPr marL="0" indent="0">
              <a:buNone/>
            </a:pPr>
            <a:r>
              <a:rPr lang="es-MX" dirty="0">
                <a:solidFill>
                  <a:schemeClr val="bg1"/>
                </a:solidFill>
                <a:effectLst>
                  <a:outerShdw blurRad="38100" dist="38100" dir="2700000" algn="tl">
                    <a:srgbClr val="000000">
                      <a:alpha val="43137"/>
                    </a:srgbClr>
                  </a:outerShdw>
                </a:effectLst>
              </a:rPr>
              <a:t>La guerra ha transformado los territorios por violencias como el desplazamiento forzado y el despojo, por cambios en las relaciones comunitarias, dinámicas familiares, sociales y políticas y ha acelerado la urbanización del país, profundizando las condiciones de pobreza y marginalidad que viven los barrios periféricos de las ciudades.</a:t>
            </a:r>
          </a:p>
          <a:p>
            <a:pPr marL="457200" lvl="1" indent="0">
              <a:buNone/>
            </a:pPr>
            <a:r>
              <a:rPr lang="es-MX" dirty="0">
                <a:solidFill>
                  <a:schemeClr val="bg1"/>
                </a:solidFill>
                <a:effectLst>
                  <a:outerShdw blurRad="38100" dist="38100" dir="2700000" algn="tl">
                    <a:srgbClr val="000000">
                      <a:alpha val="43137"/>
                    </a:srgbClr>
                  </a:outerShdw>
                </a:effectLst>
              </a:rPr>
              <a:t>En el corto plazo</a:t>
            </a:r>
            <a:r>
              <a:rPr lang="es-MX" dirty="0">
                <a:solidFill>
                  <a:schemeClr val="bg1"/>
                </a:solidFill>
              </a:rPr>
              <a:t>: descentralización, autonomía territorial y organización político-administrativa. Acceso equitativo, democrático y ambientalmente sostenible a la tierra y los territorios. Catastro multipropósito.</a:t>
            </a:r>
          </a:p>
          <a:p>
            <a:pPr marL="457200" lvl="1" indent="0">
              <a:buNone/>
            </a:pPr>
            <a:r>
              <a:rPr lang="es-MX" dirty="0">
                <a:solidFill>
                  <a:schemeClr val="bg1"/>
                </a:solidFill>
                <a:effectLst>
                  <a:outerShdw blurRad="38100" dist="38100" dir="2700000" algn="tl">
                    <a:srgbClr val="000000">
                      <a:alpha val="43137"/>
                    </a:srgbClr>
                  </a:outerShdw>
                </a:effectLst>
              </a:rPr>
              <a:t>Mediano plazo</a:t>
            </a:r>
            <a:r>
              <a:rPr lang="es-MX" dirty="0">
                <a:solidFill>
                  <a:schemeClr val="bg1"/>
                </a:solidFill>
              </a:rPr>
              <a:t>: Estrategia de desarrollo territorial sostenible para la equidad y la paz territorial. Revertir la alta concentración de las tierras y corregir los usos antieconómicos y antiecológicos. Uso sostenible de tierras y territorios, y prevención y gestión de conflictos socioambientales. Prevención y reversión del despojo de tierras y territorios, y la reparación efectiva de sus víctimas.</a:t>
            </a:r>
          </a:p>
        </p:txBody>
      </p:sp>
      <p:pic>
        <p:nvPicPr>
          <p:cNvPr id="10" name="Imagen 9">
            <a:extLst>
              <a:ext uri="{FF2B5EF4-FFF2-40B4-BE49-F238E27FC236}">
                <a16:creationId xmlns:a16="http://schemas.microsoft.com/office/drawing/2014/main" id="{01F12617-062D-DC9C-D9C3-F4E2FC3AE58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24670" y="1371992"/>
            <a:ext cx="799285" cy="758774"/>
          </a:xfrm>
          <a:prstGeom prst="rect">
            <a:avLst/>
          </a:prstGeom>
        </p:spPr>
      </p:pic>
      <p:pic>
        <p:nvPicPr>
          <p:cNvPr id="16" name="Imagen 15">
            <a:extLst>
              <a:ext uri="{FF2B5EF4-FFF2-40B4-BE49-F238E27FC236}">
                <a16:creationId xmlns:a16="http://schemas.microsoft.com/office/drawing/2014/main" id="{7D43FB93-801E-1CFA-B7D3-3092B2AF81D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307784" y="3265702"/>
            <a:ext cx="380172" cy="360903"/>
          </a:xfrm>
          <a:prstGeom prst="rect">
            <a:avLst/>
          </a:prstGeom>
        </p:spPr>
      </p:pic>
      <p:pic>
        <p:nvPicPr>
          <p:cNvPr id="11" name="Imagen 10">
            <a:extLst>
              <a:ext uri="{FF2B5EF4-FFF2-40B4-BE49-F238E27FC236}">
                <a16:creationId xmlns:a16="http://schemas.microsoft.com/office/drawing/2014/main" id="{C96F8CB6-A01F-0722-E2D7-3231171BD7C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330849" y="4177727"/>
            <a:ext cx="380172" cy="360903"/>
          </a:xfrm>
          <a:prstGeom prst="rect">
            <a:avLst/>
          </a:prstGeom>
        </p:spPr>
      </p:pic>
    </p:spTree>
    <p:extLst>
      <p:ext uri="{BB962C8B-B14F-4D97-AF65-F5344CB8AC3E}">
        <p14:creationId xmlns:p14="http://schemas.microsoft.com/office/powerpoint/2010/main" val="1521052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09B7F6E0-FBC2-D9B3-A869-2CB6D73D6250}"/>
              </a:ext>
            </a:extLst>
          </p:cNvPr>
          <p:cNvSpPr/>
          <p:nvPr/>
        </p:nvSpPr>
        <p:spPr>
          <a:xfrm>
            <a:off x="399776" y="1408553"/>
            <a:ext cx="11388026" cy="4938459"/>
          </a:xfrm>
          <a:prstGeom prst="rect">
            <a:avLst/>
          </a:prstGeom>
          <a:solidFill>
            <a:srgbClr val="223A7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Título 1"/>
          <p:cNvSpPr>
            <a:spLocks noGrp="1"/>
          </p:cNvSpPr>
          <p:nvPr>
            <p:ph type="title"/>
          </p:nvPr>
        </p:nvSpPr>
        <p:spPr>
          <a:xfrm>
            <a:off x="2516699" y="277727"/>
            <a:ext cx="8412446" cy="1325563"/>
          </a:xfrm>
        </p:spPr>
        <p:txBody>
          <a:bodyPr/>
          <a:lstStyle/>
          <a:p>
            <a:pPr algn="ctr"/>
            <a:r>
              <a:rPr lang="es-CO" b="1" dirty="0">
                <a:solidFill>
                  <a:schemeClr val="accent2">
                    <a:lumMod val="75000"/>
                  </a:schemeClr>
                </a:solidFill>
                <a:latin typeface="Arial" panose="020B0604020202020204" pitchFamily="34" charset="0"/>
                <a:cs typeface="Arial" panose="020B0604020202020204" pitchFamily="34" charset="0"/>
              </a:rPr>
              <a:t>5. Cultura y Conflicto Armado </a:t>
            </a:r>
          </a:p>
        </p:txBody>
      </p:sp>
      <p:sp>
        <p:nvSpPr>
          <p:cNvPr id="3" name="Marcador de contenido 2"/>
          <p:cNvSpPr>
            <a:spLocks noGrp="1"/>
          </p:cNvSpPr>
          <p:nvPr>
            <p:ph idx="1"/>
          </p:nvPr>
        </p:nvSpPr>
        <p:spPr>
          <a:xfrm>
            <a:off x="1199060" y="1475321"/>
            <a:ext cx="10390401" cy="4669518"/>
          </a:xfrm>
        </p:spPr>
        <p:txBody>
          <a:bodyPr>
            <a:normAutofit/>
          </a:bodyPr>
          <a:lstStyle/>
          <a:p>
            <a:pPr marL="0" indent="0">
              <a:buNone/>
            </a:pPr>
            <a:r>
              <a:rPr lang="es-MX" dirty="0">
                <a:solidFill>
                  <a:schemeClr val="bg1"/>
                </a:solidFill>
              </a:rPr>
              <a:t>El primero de los factores que comprendimos explica la emergencia y persistencia del conflicto armado es la herencia cultural excluyente del otro, de los pueblos étnicos, del campesinado pobre, del disidente y el contrario, que media en la justificación de la violencia contra determinadas poblaciones o territorios, y marcan con violencia las relaciones políticas, sociales y económicas.</a:t>
            </a:r>
          </a:p>
          <a:p>
            <a:pPr marL="457200" lvl="1" indent="0">
              <a:buNone/>
            </a:pPr>
            <a:r>
              <a:rPr lang="es-MX" dirty="0">
                <a:solidFill>
                  <a:schemeClr val="bg1"/>
                </a:solidFill>
              </a:rPr>
              <a:t>Educación para la formación de sujetos que vivan en paz.</a:t>
            </a:r>
          </a:p>
          <a:p>
            <a:pPr marL="457200" lvl="1" indent="0">
              <a:buNone/>
            </a:pPr>
            <a:r>
              <a:rPr lang="es-MX" dirty="0">
                <a:solidFill>
                  <a:schemeClr val="bg1"/>
                </a:solidFill>
              </a:rPr>
              <a:t>Estrategia y promoción de la gestión cultural que permita consolidar la cultura para la paz </a:t>
            </a:r>
          </a:p>
          <a:p>
            <a:pPr marL="457200" lvl="1" indent="0">
              <a:buNone/>
            </a:pPr>
            <a:r>
              <a:rPr lang="es-MX" dirty="0">
                <a:solidFill>
                  <a:schemeClr val="bg1"/>
                </a:solidFill>
              </a:rPr>
              <a:t>Contribuciones a la cultura para la paz desde medios de comunicación y comunidades de fe</a:t>
            </a:r>
          </a:p>
        </p:txBody>
      </p:sp>
      <p:pic>
        <p:nvPicPr>
          <p:cNvPr id="10" name="Imagen 9">
            <a:extLst>
              <a:ext uri="{FF2B5EF4-FFF2-40B4-BE49-F238E27FC236}">
                <a16:creationId xmlns:a16="http://schemas.microsoft.com/office/drawing/2014/main" id="{01F12617-062D-DC9C-D9C3-F4E2FC3AE58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24670" y="1371992"/>
            <a:ext cx="799285" cy="758774"/>
          </a:xfrm>
          <a:prstGeom prst="rect">
            <a:avLst/>
          </a:prstGeom>
        </p:spPr>
      </p:pic>
      <p:pic>
        <p:nvPicPr>
          <p:cNvPr id="16" name="Imagen 15">
            <a:extLst>
              <a:ext uri="{FF2B5EF4-FFF2-40B4-BE49-F238E27FC236}">
                <a16:creationId xmlns:a16="http://schemas.microsoft.com/office/drawing/2014/main" id="{7D43FB93-801E-1CFA-B7D3-3092B2AF81D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307784" y="4259616"/>
            <a:ext cx="380172" cy="360903"/>
          </a:xfrm>
          <a:prstGeom prst="rect">
            <a:avLst/>
          </a:prstGeom>
        </p:spPr>
      </p:pic>
      <p:pic>
        <p:nvPicPr>
          <p:cNvPr id="11" name="Imagen 10">
            <a:extLst>
              <a:ext uri="{FF2B5EF4-FFF2-40B4-BE49-F238E27FC236}">
                <a16:creationId xmlns:a16="http://schemas.microsoft.com/office/drawing/2014/main" id="{C96F8CB6-A01F-0722-E2D7-3231171BD7C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307784" y="5021776"/>
            <a:ext cx="380172" cy="360903"/>
          </a:xfrm>
          <a:prstGeom prst="rect">
            <a:avLst/>
          </a:prstGeom>
        </p:spPr>
      </p:pic>
      <p:pic>
        <p:nvPicPr>
          <p:cNvPr id="4" name="Imagen 3">
            <a:extLst>
              <a:ext uri="{FF2B5EF4-FFF2-40B4-BE49-F238E27FC236}">
                <a16:creationId xmlns:a16="http://schemas.microsoft.com/office/drawing/2014/main" id="{E18C1A98-EB64-0EAC-4F85-9B4380BACB7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307784" y="3858359"/>
            <a:ext cx="380172" cy="360903"/>
          </a:xfrm>
          <a:prstGeom prst="rect">
            <a:avLst/>
          </a:prstGeom>
        </p:spPr>
      </p:pic>
    </p:spTree>
    <p:extLst>
      <p:ext uri="{BB962C8B-B14F-4D97-AF65-F5344CB8AC3E}">
        <p14:creationId xmlns:p14="http://schemas.microsoft.com/office/powerpoint/2010/main" val="35186135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txBox="1">
            <a:spLocks/>
          </p:cNvSpPr>
          <p:nvPr/>
        </p:nvSpPr>
        <p:spPr>
          <a:xfrm>
            <a:off x="2795752" y="2207172"/>
            <a:ext cx="6884275" cy="2185659"/>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CO" sz="6000" b="1" dirty="0">
                <a:solidFill>
                  <a:schemeClr val="bg1"/>
                </a:solidFill>
                <a:latin typeface="Arial" panose="020B0604020202020204" pitchFamily="34" charset="0"/>
                <a:cs typeface="Arial" panose="020B0604020202020204" pitchFamily="34" charset="0"/>
              </a:rPr>
              <a:t>¡GRACIAS!</a:t>
            </a:r>
          </a:p>
        </p:txBody>
      </p:sp>
    </p:spTree>
    <p:extLst>
      <p:ext uri="{BB962C8B-B14F-4D97-AF65-F5344CB8AC3E}">
        <p14:creationId xmlns:p14="http://schemas.microsoft.com/office/powerpoint/2010/main" val="1260447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09B7F6E0-FBC2-D9B3-A869-2CB6D73D6250}"/>
              </a:ext>
            </a:extLst>
          </p:cNvPr>
          <p:cNvSpPr/>
          <p:nvPr/>
        </p:nvSpPr>
        <p:spPr>
          <a:xfrm>
            <a:off x="399776" y="1408553"/>
            <a:ext cx="11388026" cy="4938459"/>
          </a:xfrm>
          <a:prstGeom prst="rect">
            <a:avLst/>
          </a:prstGeom>
          <a:solidFill>
            <a:srgbClr val="223A7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Título 1"/>
          <p:cNvSpPr>
            <a:spLocks noGrp="1"/>
          </p:cNvSpPr>
          <p:nvPr>
            <p:ph type="title"/>
          </p:nvPr>
        </p:nvSpPr>
        <p:spPr>
          <a:xfrm>
            <a:off x="2516699" y="277727"/>
            <a:ext cx="8412446" cy="1325563"/>
          </a:xfrm>
        </p:spPr>
        <p:txBody>
          <a:bodyPr/>
          <a:lstStyle/>
          <a:p>
            <a:pPr algn="ctr"/>
            <a:r>
              <a:rPr lang="es-CO" b="1" dirty="0">
                <a:solidFill>
                  <a:schemeClr val="accent4">
                    <a:lumMod val="75000"/>
                  </a:schemeClr>
                </a:solidFill>
                <a:latin typeface="Arial" panose="020B0604020202020204" pitchFamily="34" charset="0"/>
                <a:cs typeface="Arial" panose="020B0604020202020204" pitchFamily="34" charset="0"/>
              </a:rPr>
              <a:t>1. Sobre la Colombia Herida</a:t>
            </a:r>
          </a:p>
        </p:txBody>
      </p:sp>
      <p:sp>
        <p:nvSpPr>
          <p:cNvPr id="3" name="Marcador de contenido 2"/>
          <p:cNvSpPr>
            <a:spLocks noGrp="1"/>
          </p:cNvSpPr>
          <p:nvPr>
            <p:ph idx="1"/>
          </p:nvPr>
        </p:nvSpPr>
        <p:spPr>
          <a:xfrm>
            <a:off x="1199060" y="1617561"/>
            <a:ext cx="10390401" cy="4669518"/>
          </a:xfrm>
        </p:spPr>
        <p:txBody>
          <a:bodyPr>
            <a:normAutofit fontScale="70000" lnSpcReduction="20000"/>
          </a:bodyPr>
          <a:lstStyle/>
          <a:p>
            <a:pPr marL="0" indent="0">
              <a:buNone/>
            </a:pPr>
            <a:r>
              <a:rPr lang="es-CO" b="1" dirty="0">
                <a:solidFill>
                  <a:schemeClr val="bg1"/>
                </a:solidFill>
                <a:effectLst>
                  <a:outerShdw blurRad="38100" dist="38100" dir="2700000" algn="tl">
                    <a:srgbClr val="000000">
                      <a:alpha val="43137"/>
                    </a:srgbClr>
                  </a:outerShdw>
                </a:effectLst>
              </a:rPr>
              <a:t>La guerra causó impactos que generaron</a:t>
            </a:r>
            <a:r>
              <a:rPr lang="es-CO" dirty="0">
                <a:solidFill>
                  <a:schemeClr val="bg1"/>
                </a:solidFill>
              </a:rPr>
              <a:t> </a:t>
            </a:r>
            <a:r>
              <a:rPr lang="es-CO" b="1" dirty="0">
                <a:solidFill>
                  <a:schemeClr val="bg1"/>
                </a:solidFill>
                <a:effectLst>
                  <a:outerShdw blurRad="38100" dist="38100" dir="2700000" algn="tl">
                    <a:srgbClr val="000000">
                      <a:alpha val="43137"/>
                    </a:srgbClr>
                  </a:outerShdw>
                </a:effectLst>
              </a:rPr>
              <a:t>un trauma colectivo y una catástrofe social</a:t>
            </a:r>
            <a:r>
              <a:rPr lang="es-CO" dirty="0">
                <a:solidFill>
                  <a:schemeClr val="bg1"/>
                </a:solidFill>
              </a:rPr>
              <a:t>. Causó daños en las vidas de las personas, las familias, las comunidades y en la sociedad.</a:t>
            </a:r>
          </a:p>
          <a:p>
            <a:pPr marL="0" indent="0">
              <a:buNone/>
            </a:pPr>
            <a:r>
              <a:rPr lang="es-CO" b="1" dirty="0">
                <a:solidFill>
                  <a:schemeClr val="bg1"/>
                </a:solidFill>
                <a:effectLst>
                  <a:outerShdw blurRad="38100" dist="38100" dir="2700000" algn="tl">
                    <a:srgbClr val="000000">
                      <a:alpha val="43137"/>
                    </a:srgbClr>
                  </a:outerShdw>
                </a:effectLst>
              </a:rPr>
              <a:t>Aproximadamente el 90% de las víctimas han sido población civil no combatiente: </a:t>
            </a:r>
            <a:r>
              <a:rPr lang="es-MX" b="1" dirty="0">
                <a:solidFill>
                  <a:schemeClr val="bg1"/>
                </a:solidFill>
                <a:effectLst>
                  <a:outerShdw blurRad="38100" dist="38100" dir="2700000" algn="tl">
                    <a:srgbClr val="000000">
                      <a:alpha val="43137"/>
                    </a:srgbClr>
                  </a:outerShdw>
                </a:effectLst>
              </a:rPr>
              <a:t>80% asesinatos y 10% desapariciones</a:t>
            </a:r>
            <a:endParaRPr lang="es-CO" b="1" dirty="0">
              <a:solidFill>
                <a:schemeClr val="bg1"/>
              </a:solidFill>
              <a:effectLst>
                <a:outerShdw blurRad="38100" dist="38100" dir="2700000" algn="tl">
                  <a:srgbClr val="000000">
                    <a:alpha val="43137"/>
                  </a:srgbClr>
                </a:outerShdw>
              </a:effectLst>
            </a:endParaRPr>
          </a:p>
          <a:p>
            <a:pPr lvl="1"/>
            <a:r>
              <a:rPr lang="es-CO" dirty="0">
                <a:solidFill>
                  <a:schemeClr val="bg1"/>
                </a:solidFill>
              </a:rPr>
              <a:t>Más de 450 mil personas muertas</a:t>
            </a:r>
          </a:p>
          <a:p>
            <a:pPr lvl="1"/>
            <a:r>
              <a:rPr lang="es-CO" dirty="0">
                <a:solidFill>
                  <a:schemeClr val="bg1"/>
                </a:solidFill>
              </a:rPr>
              <a:t>Más de 100 mil personas desaparecidas</a:t>
            </a:r>
          </a:p>
          <a:p>
            <a:pPr lvl="1"/>
            <a:r>
              <a:rPr lang="es-CO" dirty="0">
                <a:solidFill>
                  <a:schemeClr val="bg1"/>
                </a:solidFill>
              </a:rPr>
              <a:t>9 millones de personas desplazadas</a:t>
            </a:r>
          </a:p>
          <a:p>
            <a:pPr lvl="1"/>
            <a:r>
              <a:rPr lang="es-CO" dirty="0">
                <a:solidFill>
                  <a:schemeClr val="bg1"/>
                </a:solidFill>
              </a:rPr>
              <a:t>1 millón de personas exiliadas</a:t>
            </a:r>
          </a:p>
          <a:p>
            <a:pPr lvl="1"/>
            <a:r>
              <a:rPr lang="es-CO" dirty="0">
                <a:solidFill>
                  <a:schemeClr val="bg1"/>
                </a:solidFill>
              </a:rPr>
              <a:t>Más del 20% de la población colombiana ha sido víctima directa del conflicto</a:t>
            </a:r>
          </a:p>
          <a:p>
            <a:pPr lvl="1"/>
            <a:r>
              <a:rPr lang="es-CO" dirty="0">
                <a:solidFill>
                  <a:schemeClr val="bg1"/>
                </a:solidFill>
              </a:rPr>
              <a:t>La guerra ha afectado a tres generaciones de colombianos y colombianas</a:t>
            </a:r>
          </a:p>
          <a:p>
            <a:pPr lvl="1"/>
            <a:r>
              <a:rPr lang="es-CO" dirty="0">
                <a:solidFill>
                  <a:schemeClr val="bg1"/>
                </a:solidFill>
              </a:rPr>
              <a:t>El impacto es masivo, intolerable e insoportable</a:t>
            </a:r>
          </a:p>
          <a:p>
            <a:r>
              <a:rPr lang="es-CO" b="1" dirty="0">
                <a:solidFill>
                  <a:schemeClr val="bg1"/>
                </a:solidFill>
                <a:effectLst>
                  <a:outerShdw blurRad="38100" dist="38100" dir="2700000" algn="tl">
                    <a:srgbClr val="000000">
                      <a:alpha val="43137"/>
                    </a:srgbClr>
                  </a:outerShdw>
                </a:effectLst>
              </a:rPr>
              <a:t>Impactos colectivos: </a:t>
            </a:r>
            <a:r>
              <a:rPr lang="es-MX" dirty="0">
                <a:solidFill>
                  <a:schemeClr val="bg1"/>
                </a:solidFill>
              </a:rPr>
              <a:t>miedo, rabia, afectaciones a la salud mental, daños transgeneracionales, falta de empatía, deshumanización y el uso político del sufrimiento.</a:t>
            </a:r>
          </a:p>
          <a:p>
            <a:r>
              <a:rPr lang="es-MX" b="1" dirty="0">
                <a:solidFill>
                  <a:schemeClr val="bg1"/>
                </a:solidFill>
                <a:effectLst>
                  <a:outerShdw blurRad="38100" dist="38100" dir="2700000" algn="tl">
                    <a:srgbClr val="000000">
                      <a:alpha val="43137"/>
                    </a:srgbClr>
                  </a:outerShdw>
                </a:effectLst>
              </a:rPr>
              <a:t>También nos encontramos con el valor de incontables colombianos y colombianas </a:t>
            </a:r>
            <a:r>
              <a:rPr lang="es-MX" dirty="0">
                <a:solidFill>
                  <a:schemeClr val="bg1"/>
                </a:solidFill>
              </a:rPr>
              <a:t>que con muchas formas de resistencia, enfrentaron la guerra y encontraron maneras para permanecer en sus territorios, rehacer su vida e imaginar el porvenir</a:t>
            </a:r>
            <a:endParaRPr lang="es-CO" dirty="0">
              <a:solidFill>
                <a:schemeClr val="bg1"/>
              </a:solidFill>
            </a:endParaRPr>
          </a:p>
        </p:txBody>
      </p:sp>
      <p:pic>
        <p:nvPicPr>
          <p:cNvPr id="10" name="Imagen 9">
            <a:extLst>
              <a:ext uri="{FF2B5EF4-FFF2-40B4-BE49-F238E27FC236}">
                <a16:creationId xmlns:a16="http://schemas.microsoft.com/office/drawing/2014/main" id="{01F12617-062D-DC9C-D9C3-F4E2FC3AE58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10407" y="1517708"/>
            <a:ext cx="799285" cy="758774"/>
          </a:xfrm>
          <a:prstGeom prst="rect">
            <a:avLst/>
          </a:prstGeom>
        </p:spPr>
      </p:pic>
      <p:pic>
        <p:nvPicPr>
          <p:cNvPr id="16" name="Imagen 15">
            <a:extLst>
              <a:ext uri="{FF2B5EF4-FFF2-40B4-BE49-F238E27FC236}">
                <a16:creationId xmlns:a16="http://schemas.microsoft.com/office/drawing/2014/main" id="{7D43FB93-801E-1CFA-B7D3-3092B2AF81D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10407" y="2061188"/>
            <a:ext cx="799285" cy="758774"/>
          </a:xfrm>
          <a:prstGeom prst="rect">
            <a:avLst/>
          </a:prstGeom>
        </p:spPr>
      </p:pic>
      <p:pic>
        <p:nvPicPr>
          <p:cNvPr id="18" name="Imagen 17">
            <a:extLst>
              <a:ext uri="{FF2B5EF4-FFF2-40B4-BE49-F238E27FC236}">
                <a16:creationId xmlns:a16="http://schemas.microsoft.com/office/drawing/2014/main" id="{AB7A4FC9-693D-C280-5DC8-CD09DAB0FDA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21696" y="4214216"/>
            <a:ext cx="799285" cy="758774"/>
          </a:xfrm>
          <a:prstGeom prst="rect">
            <a:avLst/>
          </a:prstGeom>
        </p:spPr>
      </p:pic>
      <p:pic>
        <p:nvPicPr>
          <p:cNvPr id="8" name="Imagen 7">
            <a:extLst>
              <a:ext uri="{FF2B5EF4-FFF2-40B4-BE49-F238E27FC236}">
                <a16:creationId xmlns:a16="http://schemas.microsoft.com/office/drawing/2014/main" id="{CC343341-5CEE-30CE-1B7C-982F127118B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43616" y="4901227"/>
            <a:ext cx="799285" cy="758774"/>
          </a:xfrm>
          <a:prstGeom prst="rect">
            <a:avLst/>
          </a:prstGeom>
        </p:spPr>
      </p:pic>
    </p:spTree>
    <p:extLst>
      <p:ext uri="{BB962C8B-B14F-4D97-AF65-F5344CB8AC3E}">
        <p14:creationId xmlns:p14="http://schemas.microsoft.com/office/powerpoint/2010/main" val="42429601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79991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09B7F6E0-FBC2-D9B3-A869-2CB6D73D6250}"/>
              </a:ext>
            </a:extLst>
          </p:cNvPr>
          <p:cNvSpPr/>
          <p:nvPr/>
        </p:nvSpPr>
        <p:spPr>
          <a:xfrm>
            <a:off x="399776" y="1408553"/>
            <a:ext cx="11388026" cy="4938459"/>
          </a:xfrm>
          <a:prstGeom prst="rect">
            <a:avLst/>
          </a:prstGeom>
          <a:solidFill>
            <a:srgbClr val="223A7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Título 1"/>
          <p:cNvSpPr>
            <a:spLocks noGrp="1"/>
          </p:cNvSpPr>
          <p:nvPr>
            <p:ph type="title"/>
          </p:nvPr>
        </p:nvSpPr>
        <p:spPr>
          <a:xfrm>
            <a:off x="2516699" y="147097"/>
            <a:ext cx="8412446" cy="1325563"/>
          </a:xfrm>
        </p:spPr>
        <p:txBody>
          <a:bodyPr/>
          <a:lstStyle/>
          <a:p>
            <a:pPr algn="ctr"/>
            <a:r>
              <a:rPr lang="es-CO" b="1" dirty="0">
                <a:solidFill>
                  <a:schemeClr val="accent4">
                    <a:lumMod val="75000"/>
                  </a:schemeClr>
                </a:solidFill>
                <a:latin typeface="Arial" panose="020B0604020202020204" pitchFamily="34" charset="0"/>
                <a:cs typeface="Arial" panose="020B0604020202020204" pitchFamily="34" charset="0"/>
              </a:rPr>
              <a:t>1. Sobre la Colombia Herida: Recomendaciones</a:t>
            </a:r>
          </a:p>
        </p:txBody>
      </p:sp>
      <p:sp>
        <p:nvSpPr>
          <p:cNvPr id="3" name="Marcador de contenido 2"/>
          <p:cNvSpPr>
            <a:spLocks noGrp="1"/>
          </p:cNvSpPr>
          <p:nvPr>
            <p:ph idx="1"/>
          </p:nvPr>
        </p:nvSpPr>
        <p:spPr>
          <a:xfrm>
            <a:off x="1199060" y="1408553"/>
            <a:ext cx="10390401" cy="4669518"/>
          </a:xfrm>
        </p:spPr>
        <p:txBody>
          <a:bodyPr>
            <a:normAutofit/>
          </a:bodyPr>
          <a:lstStyle/>
          <a:p>
            <a:pPr marL="0" indent="0">
              <a:buNone/>
            </a:pPr>
            <a:r>
              <a:rPr lang="es-CO" sz="3600" dirty="0">
                <a:solidFill>
                  <a:schemeClr val="bg1"/>
                </a:solidFill>
              </a:rPr>
              <a:t>Implementación integral del Acuerdo de Paz</a:t>
            </a:r>
          </a:p>
          <a:p>
            <a:pPr marL="0" indent="0">
              <a:buNone/>
            </a:pPr>
            <a:r>
              <a:rPr lang="es-CO" sz="3600" dirty="0">
                <a:solidFill>
                  <a:schemeClr val="bg1"/>
                </a:solidFill>
              </a:rPr>
              <a:t>Creación del Ministerio para la paz que agrupe y articule todos los esfuerzos.</a:t>
            </a:r>
          </a:p>
          <a:p>
            <a:pPr marL="0" indent="0">
              <a:buNone/>
            </a:pPr>
            <a:r>
              <a:rPr lang="es-CO" sz="3600" dirty="0">
                <a:solidFill>
                  <a:schemeClr val="bg1"/>
                </a:solidFill>
              </a:rPr>
              <a:t>Medidas humanitarias que ayuden a mitigar estos impactos</a:t>
            </a:r>
          </a:p>
          <a:p>
            <a:pPr marL="0" indent="0">
              <a:buNone/>
            </a:pPr>
            <a:r>
              <a:rPr lang="es-CO" sz="3600" dirty="0">
                <a:solidFill>
                  <a:schemeClr val="bg1"/>
                </a:solidFill>
              </a:rPr>
              <a:t>Implementar el diálogo con todos </a:t>
            </a:r>
            <a:r>
              <a:rPr lang="es-CO" sz="3600" dirty="0" err="1">
                <a:solidFill>
                  <a:schemeClr val="bg1"/>
                </a:solidFill>
              </a:rPr>
              <a:t>losgrupos</a:t>
            </a:r>
            <a:r>
              <a:rPr lang="es-CO" sz="3600" dirty="0">
                <a:solidFill>
                  <a:schemeClr val="bg1"/>
                </a:solidFill>
              </a:rPr>
              <a:t> que persisten en la violencia para poner fin a la confrontación armada.</a:t>
            </a:r>
          </a:p>
        </p:txBody>
      </p:sp>
      <p:pic>
        <p:nvPicPr>
          <p:cNvPr id="10" name="Imagen 9">
            <a:extLst>
              <a:ext uri="{FF2B5EF4-FFF2-40B4-BE49-F238E27FC236}">
                <a16:creationId xmlns:a16="http://schemas.microsoft.com/office/drawing/2014/main" id="{01F12617-062D-DC9C-D9C3-F4E2FC3AE58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31673" y="1389514"/>
            <a:ext cx="799285" cy="758774"/>
          </a:xfrm>
          <a:prstGeom prst="rect">
            <a:avLst/>
          </a:prstGeom>
        </p:spPr>
      </p:pic>
      <p:pic>
        <p:nvPicPr>
          <p:cNvPr id="16" name="Imagen 15">
            <a:extLst>
              <a:ext uri="{FF2B5EF4-FFF2-40B4-BE49-F238E27FC236}">
                <a16:creationId xmlns:a16="http://schemas.microsoft.com/office/drawing/2014/main" id="{7D43FB93-801E-1CFA-B7D3-3092B2AF81D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399775" y="1970651"/>
            <a:ext cx="799285" cy="758774"/>
          </a:xfrm>
          <a:prstGeom prst="rect">
            <a:avLst/>
          </a:prstGeom>
        </p:spPr>
      </p:pic>
      <p:pic>
        <p:nvPicPr>
          <p:cNvPr id="18" name="Imagen 17">
            <a:extLst>
              <a:ext uri="{FF2B5EF4-FFF2-40B4-BE49-F238E27FC236}">
                <a16:creationId xmlns:a16="http://schemas.microsoft.com/office/drawing/2014/main" id="{AB7A4FC9-693D-C280-5DC8-CD09DAB0FDA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31673" y="3065151"/>
            <a:ext cx="799285" cy="758774"/>
          </a:xfrm>
          <a:prstGeom prst="rect">
            <a:avLst/>
          </a:prstGeom>
        </p:spPr>
      </p:pic>
      <p:pic>
        <p:nvPicPr>
          <p:cNvPr id="12" name="Imagen 11">
            <a:extLst>
              <a:ext uri="{FF2B5EF4-FFF2-40B4-BE49-F238E27FC236}">
                <a16:creationId xmlns:a16="http://schemas.microsoft.com/office/drawing/2014/main" id="{4C35733B-2F96-A55A-C115-9E88E46F644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34696" y="4326607"/>
            <a:ext cx="799285" cy="758774"/>
          </a:xfrm>
          <a:prstGeom prst="rect">
            <a:avLst/>
          </a:prstGeom>
        </p:spPr>
      </p:pic>
    </p:spTree>
    <p:extLst>
      <p:ext uri="{BB962C8B-B14F-4D97-AF65-F5344CB8AC3E}">
        <p14:creationId xmlns:p14="http://schemas.microsoft.com/office/powerpoint/2010/main" val="363394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09B7F6E0-FBC2-D9B3-A869-2CB6D73D6250}"/>
              </a:ext>
            </a:extLst>
          </p:cNvPr>
          <p:cNvSpPr/>
          <p:nvPr/>
        </p:nvSpPr>
        <p:spPr>
          <a:xfrm>
            <a:off x="399776" y="1408553"/>
            <a:ext cx="11388026" cy="4938459"/>
          </a:xfrm>
          <a:prstGeom prst="rect">
            <a:avLst/>
          </a:prstGeom>
          <a:solidFill>
            <a:srgbClr val="223A7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Título 1"/>
          <p:cNvSpPr>
            <a:spLocks noGrp="1"/>
          </p:cNvSpPr>
          <p:nvPr>
            <p:ph type="title"/>
          </p:nvPr>
        </p:nvSpPr>
        <p:spPr>
          <a:xfrm>
            <a:off x="2516699" y="147097"/>
            <a:ext cx="8412446" cy="1325563"/>
          </a:xfrm>
        </p:spPr>
        <p:txBody>
          <a:bodyPr/>
          <a:lstStyle/>
          <a:p>
            <a:pPr algn="ctr"/>
            <a:r>
              <a:rPr lang="es-CO" b="1" dirty="0">
                <a:solidFill>
                  <a:schemeClr val="accent4">
                    <a:lumMod val="75000"/>
                  </a:schemeClr>
                </a:solidFill>
                <a:latin typeface="Arial" panose="020B0604020202020204" pitchFamily="34" charset="0"/>
                <a:cs typeface="Arial" panose="020B0604020202020204" pitchFamily="34" charset="0"/>
              </a:rPr>
              <a:t>1. Sobre la Colombia Herida: Recomendaciones</a:t>
            </a:r>
          </a:p>
        </p:txBody>
      </p:sp>
      <p:sp>
        <p:nvSpPr>
          <p:cNvPr id="3" name="Marcador de contenido 2"/>
          <p:cNvSpPr>
            <a:spLocks noGrp="1"/>
          </p:cNvSpPr>
          <p:nvPr>
            <p:ph idx="1"/>
          </p:nvPr>
        </p:nvSpPr>
        <p:spPr>
          <a:xfrm>
            <a:off x="1199060" y="1408553"/>
            <a:ext cx="10390401" cy="4669518"/>
          </a:xfrm>
        </p:spPr>
        <p:txBody>
          <a:bodyPr>
            <a:normAutofit fontScale="77500" lnSpcReduction="20000"/>
          </a:bodyPr>
          <a:lstStyle/>
          <a:p>
            <a:pPr marL="0" indent="0">
              <a:buNone/>
            </a:pPr>
            <a:r>
              <a:rPr lang="es-CO" sz="3600" b="1" dirty="0">
                <a:solidFill>
                  <a:schemeClr val="bg1"/>
                </a:solidFill>
                <a:effectLst>
                  <a:outerShdw blurRad="38100" dist="38100" dir="2700000" algn="tl">
                    <a:srgbClr val="000000">
                      <a:alpha val="43137"/>
                    </a:srgbClr>
                  </a:outerShdw>
                </a:effectLst>
              </a:rPr>
              <a:t>Garantizar la reparación integral, la construcción de memoria, la rehabilitación y el reconocimiento de la dignidad de las víctimas y de responsabilidades.</a:t>
            </a:r>
          </a:p>
          <a:p>
            <a:pPr marL="457200" lvl="1" indent="0">
              <a:buNone/>
            </a:pPr>
            <a:r>
              <a:rPr lang="es-CO" sz="3200" dirty="0">
                <a:solidFill>
                  <a:schemeClr val="bg1"/>
                </a:solidFill>
              </a:rPr>
              <a:t>Continuar con los procesos de reconocimiento.</a:t>
            </a:r>
          </a:p>
          <a:p>
            <a:pPr marL="457200" lvl="1" indent="0">
              <a:buNone/>
            </a:pPr>
            <a:r>
              <a:rPr lang="es-MX" sz="3200" dirty="0">
                <a:solidFill>
                  <a:schemeClr val="bg1"/>
                </a:solidFill>
              </a:rPr>
              <a:t>Abrir un debate amplio para la reforma de la política de víctimas y restitución de tierras, bajo el principio de no regresividad y recuperando el enfoque transformador de la reparación.</a:t>
            </a:r>
          </a:p>
          <a:p>
            <a:pPr marL="457200" lvl="1" indent="0">
              <a:buNone/>
            </a:pPr>
            <a:r>
              <a:rPr lang="es-MX" sz="3200" dirty="0">
                <a:solidFill>
                  <a:schemeClr val="bg1"/>
                </a:solidFill>
              </a:rPr>
              <a:t>Enfatizar en el enfoque colectivo y territorial de la atención psicosocial y fortalecer la atención en salud integral para las víctimas del conflicto armado.</a:t>
            </a:r>
          </a:p>
          <a:p>
            <a:pPr marL="457200" lvl="1" indent="0">
              <a:buNone/>
            </a:pPr>
            <a:r>
              <a:rPr lang="es-MX" sz="3200" dirty="0">
                <a:solidFill>
                  <a:schemeClr val="bg1"/>
                </a:solidFill>
              </a:rPr>
              <a:t>Poner en marcha una política de memoria y verdad para la construcción de paz y no repetición.</a:t>
            </a:r>
          </a:p>
          <a:p>
            <a:pPr marL="457200" lvl="1" indent="0">
              <a:buNone/>
            </a:pPr>
            <a:r>
              <a:rPr lang="es-MX" sz="3200" dirty="0">
                <a:solidFill>
                  <a:schemeClr val="bg1"/>
                </a:solidFill>
              </a:rPr>
              <a:t>Dar continuidad, desde la UBPD a los procesos de búsqueda como medida de reparación integral; y el reconocimiento a la labor de buscadoras y buscadores</a:t>
            </a:r>
          </a:p>
          <a:p>
            <a:pPr marL="457200" lvl="1" indent="0">
              <a:buNone/>
            </a:pPr>
            <a:endParaRPr lang="es-MX" sz="3200" dirty="0">
              <a:solidFill>
                <a:schemeClr val="bg1"/>
              </a:solidFill>
            </a:endParaRPr>
          </a:p>
          <a:p>
            <a:pPr marL="457200" lvl="1" indent="0">
              <a:buNone/>
            </a:pPr>
            <a:endParaRPr lang="es-CO" sz="3200" dirty="0">
              <a:solidFill>
                <a:schemeClr val="bg1"/>
              </a:solidFill>
            </a:endParaRPr>
          </a:p>
        </p:txBody>
      </p:sp>
      <p:pic>
        <p:nvPicPr>
          <p:cNvPr id="10" name="Imagen 9">
            <a:extLst>
              <a:ext uri="{FF2B5EF4-FFF2-40B4-BE49-F238E27FC236}">
                <a16:creationId xmlns:a16="http://schemas.microsoft.com/office/drawing/2014/main" id="{01F12617-062D-DC9C-D9C3-F4E2FC3AE58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31673" y="1389514"/>
            <a:ext cx="799285" cy="758774"/>
          </a:xfrm>
          <a:prstGeom prst="rect">
            <a:avLst/>
          </a:prstGeom>
        </p:spPr>
      </p:pic>
      <p:pic>
        <p:nvPicPr>
          <p:cNvPr id="16" name="Imagen 15">
            <a:extLst>
              <a:ext uri="{FF2B5EF4-FFF2-40B4-BE49-F238E27FC236}">
                <a16:creationId xmlns:a16="http://schemas.microsoft.com/office/drawing/2014/main" id="{7D43FB93-801E-1CFA-B7D3-3092B2AF81D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288648" y="2324606"/>
            <a:ext cx="387226" cy="367600"/>
          </a:xfrm>
          <a:prstGeom prst="rect">
            <a:avLst/>
          </a:prstGeom>
        </p:spPr>
      </p:pic>
      <p:pic>
        <p:nvPicPr>
          <p:cNvPr id="9" name="Imagen 8">
            <a:extLst>
              <a:ext uri="{FF2B5EF4-FFF2-40B4-BE49-F238E27FC236}">
                <a16:creationId xmlns:a16="http://schemas.microsoft.com/office/drawing/2014/main" id="{8BF4B65B-EB21-7D52-6CAC-4748943D77D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274873" y="2738969"/>
            <a:ext cx="387226" cy="367600"/>
          </a:xfrm>
          <a:prstGeom prst="rect">
            <a:avLst/>
          </a:prstGeom>
        </p:spPr>
      </p:pic>
      <p:pic>
        <p:nvPicPr>
          <p:cNvPr id="4" name="Imagen 3">
            <a:extLst>
              <a:ext uri="{FF2B5EF4-FFF2-40B4-BE49-F238E27FC236}">
                <a16:creationId xmlns:a16="http://schemas.microsoft.com/office/drawing/2014/main" id="{9FCA9471-957B-2BF6-C22A-7F0BFB09F298}"/>
              </a:ext>
            </a:extLst>
          </p:cNvPr>
          <p:cNvPicPr>
            <a:picLocks noChangeAspect="1"/>
          </p:cNvPicPr>
          <p:nvPr/>
        </p:nvPicPr>
        <p:blipFill>
          <a:blip r:embed="rId4"/>
          <a:stretch>
            <a:fillRect/>
          </a:stretch>
        </p:blipFill>
        <p:spPr>
          <a:xfrm>
            <a:off x="1269873" y="3470094"/>
            <a:ext cx="384081" cy="365792"/>
          </a:xfrm>
          <a:prstGeom prst="rect">
            <a:avLst/>
          </a:prstGeom>
        </p:spPr>
      </p:pic>
      <p:pic>
        <p:nvPicPr>
          <p:cNvPr id="11" name="Imagen 10">
            <a:extLst>
              <a:ext uri="{FF2B5EF4-FFF2-40B4-BE49-F238E27FC236}">
                <a16:creationId xmlns:a16="http://schemas.microsoft.com/office/drawing/2014/main" id="{797864A8-9CC0-7C83-44D5-CDDBC7481821}"/>
              </a:ext>
            </a:extLst>
          </p:cNvPr>
          <p:cNvPicPr>
            <a:picLocks noChangeAspect="1"/>
          </p:cNvPicPr>
          <p:nvPr/>
        </p:nvPicPr>
        <p:blipFill>
          <a:blip r:embed="rId4"/>
          <a:stretch>
            <a:fillRect/>
          </a:stretch>
        </p:blipFill>
        <p:spPr>
          <a:xfrm>
            <a:off x="1291793" y="4393686"/>
            <a:ext cx="384081" cy="365792"/>
          </a:xfrm>
          <a:prstGeom prst="rect">
            <a:avLst/>
          </a:prstGeom>
        </p:spPr>
      </p:pic>
      <p:pic>
        <p:nvPicPr>
          <p:cNvPr id="5" name="Imagen 4">
            <a:extLst>
              <a:ext uri="{FF2B5EF4-FFF2-40B4-BE49-F238E27FC236}">
                <a16:creationId xmlns:a16="http://schemas.microsoft.com/office/drawing/2014/main" id="{2C2910DF-4B96-AC15-F186-ACBA4F97321F}"/>
              </a:ext>
            </a:extLst>
          </p:cNvPr>
          <p:cNvPicPr>
            <a:picLocks noChangeAspect="1"/>
          </p:cNvPicPr>
          <p:nvPr/>
        </p:nvPicPr>
        <p:blipFill>
          <a:blip r:embed="rId5"/>
          <a:stretch>
            <a:fillRect/>
          </a:stretch>
        </p:blipFill>
        <p:spPr>
          <a:xfrm>
            <a:off x="1297951" y="5052982"/>
            <a:ext cx="384081" cy="365792"/>
          </a:xfrm>
          <a:prstGeom prst="rect">
            <a:avLst/>
          </a:prstGeom>
        </p:spPr>
      </p:pic>
    </p:spTree>
    <p:extLst>
      <p:ext uri="{BB962C8B-B14F-4D97-AF65-F5344CB8AC3E}">
        <p14:creationId xmlns:p14="http://schemas.microsoft.com/office/powerpoint/2010/main" val="2643722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09B7F6E0-FBC2-D9B3-A869-2CB6D73D6250}"/>
              </a:ext>
            </a:extLst>
          </p:cNvPr>
          <p:cNvSpPr/>
          <p:nvPr/>
        </p:nvSpPr>
        <p:spPr>
          <a:xfrm>
            <a:off x="399776" y="1408553"/>
            <a:ext cx="11388026" cy="4938459"/>
          </a:xfrm>
          <a:prstGeom prst="rect">
            <a:avLst/>
          </a:prstGeom>
          <a:solidFill>
            <a:srgbClr val="223A7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Título 1"/>
          <p:cNvSpPr>
            <a:spLocks noGrp="1"/>
          </p:cNvSpPr>
          <p:nvPr>
            <p:ph type="title"/>
          </p:nvPr>
        </p:nvSpPr>
        <p:spPr>
          <a:xfrm>
            <a:off x="2516699" y="277727"/>
            <a:ext cx="8412446" cy="1325563"/>
          </a:xfrm>
        </p:spPr>
        <p:txBody>
          <a:bodyPr/>
          <a:lstStyle/>
          <a:p>
            <a:pPr algn="ctr"/>
            <a:r>
              <a:rPr lang="es-CO" b="1" dirty="0">
                <a:solidFill>
                  <a:schemeClr val="accent2">
                    <a:lumMod val="75000"/>
                  </a:schemeClr>
                </a:solidFill>
                <a:latin typeface="Arial" panose="020B0604020202020204" pitchFamily="34" charset="0"/>
                <a:cs typeface="Arial" panose="020B0604020202020204" pitchFamily="34" charset="0"/>
              </a:rPr>
              <a:t>2. Democracia</a:t>
            </a:r>
          </a:p>
        </p:txBody>
      </p:sp>
      <p:sp>
        <p:nvSpPr>
          <p:cNvPr id="3" name="Marcador de contenido 2"/>
          <p:cNvSpPr>
            <a:spLocks noGrp="1"/>
          </p:cNvSpPr>
          <p:nvPr>
            <p:ph idx="1"/>
          </p:nvPr>
        </p:nvSpPr>
        <p:spPr>
          <a:xfrm>
            <a:off x="1199060" y="1617561"/>
            <a:ext cx="10390401" cy="4669518"/>
          </a:xfrm>
        </p:spPr>
        <p:txBody>
          <a:bodyPr>
            <a:normAutofit fontScale="92500" lnSpcReduction="20000"/>
          </a:bodyPr>
          <a:lstStyle/>
          <a:p>
            <a:pPr marL="0" indent="0">
              <a:buNone/>
            </a:pPr>
            <a:r>
              <a:rPr lang="es-CO" dirty="0">
                <a:solidFill>
                  <a:schemeClr val="bg1"/>
                </a:solidFill>
              </a:rPr>
              <a:t>El Estado y la Democracia se construyeron en medio de la guerra.</a:t>
            </a:r>
          </a:p>
          <a:p>
            <a:pPr marL="0" indent="0">
              <a:buNone/>
            </a:pPr>
            <a:r>
              <a:rPr lang="es-MX" dirty="0">
                <a:solidFill>
                  <a:schemeClr val="bg1"/>
                </a:solidFill>
              </a:rPr>
              <a:t>Entre 1958 y 2021 más de 5000 líderes/as sociales y defensores de derechos humanos han sido asesinados</a:t>
            </a:r>
            <a:endParaRPr lang="es-CO" dirty="0">
              <a:solidFill>
                <a:schemeClr val="bg1"/>
              </a:solidFill>
            </a:endParaRPr>
          </a:p>
          <a:p>
            <a:pPr marL="0" indent="0">
              <a:buNone/>
            </a:pPr>
            <a:r>
              <a:rPr lang="es-MX" dirty="0">
                <a:solidFill>
                  <a:schemeClr val="bg1"/>
                </a:solidFill>
              </a:rPr>
              <a:t>El modo de vivir en guerra está arraigado en la sociedad y en las instituciones, muchas de las cuales fueron moldeadas por la lógica amigo-enemigo. </a:t>
            </a:r>
          </a:p>
          <a:p>
            <a:pPr marL="0" indent="0">
              <a:buNone/>
            </a:pPr>
            <a:r>
              <a:rPr lang="es-MX" dirty="0">
                <a:solidFill>
                  <a:schemeClr val="bg1"/>
                </a:solidFill>
              </a:rPr>
              <a:t>El origen y desarrollo de la guerra estuvo marcado por las disputas por el control del poder político y del Estado. Y al ser una disputa política entre adversarios, convertidos en enemigos, la guerra involucró a diversos sectores de la sociedad.</a:t>
            </a:r>
          </a:p>
          <a:p>
            <a:pPr marL="0" indent="0">
              <a:buNone/>
            </a:pPr>
            <a:r>
              <a:rPr lang="es-MX" dirty="0">
                <a:solidFill>
                  <a:schemeClr val="bg1"/>
                </a:solidFill>
              </a:rPr>
              <a:t>La guerra fue funcional al cierre democrático y en general reversó los logros reformistas, mientras la paz abrió la posibilidad de acuerdos y reformas incluyentes. </a:t>
            </a:r>
          </a:p>
          <a:p>
            <a:pPr marL="0" indent="0">
              <a:buNone/>
            </a:pPr>
            <a:r>
              <a:rPr lang="es-MX" dirty="0">
                <a:solidFill>
                  <a:schemeClr val="bg1"/>
                </a:solidFill>
              </a:rPr>
              <a:t>La paz es un requisito para que la democracia sea plena. </a:t>
            </a:r>
            <a:endParaRPr lang="es-CO" dirty="0">
              <a:solidFill>
                <a:schemeClr val="bg1"/>
              </a:solidFill>
            </a:endParaRPr>
          </a:p>
        </p:txBody>
      </p:sp>
      <p:pic>
        <p:nvPicPr>
          <p:cNvPr id="10" name="Imagen 9">
            <a:extLst>
              <a:ext uri="{FF2B5EF4-FFF2-40B4-BE49-F238E27FC236}">
                <a16:creationId xmlns:a16="http://schemas.microsoft.com/office/drawing/2014/main" id="{01F12617-062D-DC9C-D9C3-F4E2FC3AE58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24670" y="1371992"/>
            <a:ext cx="799285" cy="758774"/>
          </a:xfrm>
          <a:prstGeom prst="rect">
            <a:avLst/>
          </a:prstGeom>
        </p:spPr>
      </p:pic>
      <p:pic>
        <p:nvPicPr>
          <p:cNvPr id="16" name="Imagen 15">
            <a:extLst>
              <a:ext uri="{FF2B5EF4-FFF2-40B4-BE49-F238E27FC236}">
                <a16:creationId xmlns:a16="http://schemas.microsoft.com/office/drawing/2014/main" id="{7D43FB93-801E-1CFA-B7D3-3092B2AF81D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49564" y="1960387"/>
            <a:ext cx="799285" cy="758774"/>
          </a:xfrm>
          <a:prstGeom prst="rect">
            <a:avLst/>
          </a:prstGeom>
        </p:spPr>
      </p:pic>
      <p:pic>
        <p:nvPicPr>
          <p:cNvPr id="18" name="Imagen 17">
            <a:extLst>
              <a:ext uri="{FF2B5EF4-FFF2-40B4-BE49-F238E27FC236}">
                <a16:creationId xmlns:a16="http://schemas.microsoft.com/office/drawing/2014/main" id="{AB7A4FC9-693D-C280-5DC8-CD09DAB0FDA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24669" y="2651893"/>
            <a:ext cx="799285" cy="758774"/>
          </a:xfrm>
          <a:prstGeom prst="rect">
            <a:avLst/>
          </a:prstGeom>
        </p:spPr>
      </p:pic>
      <p:pic>
        <p:nvPicPr>
          <p:cNvPr id="8" name="Imagen 7">
            <a:extLst>
              <a:ext uri="{FF2B5EF4-FFF2-40B4-BE49-F238E27FC236}">
                <a16:creationId xmlns:a16="http://schemas.microsoft.com/office/drawing/2014/main" id="{CC343341-5CEE-30CE-1B7C-982F127118B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49564" y="3470600"/>
            <a:ext cx="799285" cy="758774"/>
          </a:xfrm>
          <a:prstGeom prst="rect">
            <a:avLst/>
          </a:prstGeom>
        </p:spPr>
      </p:pic>
      <p:pic>
        <p:nvPicPr>
          <p:cNvPr id="9" name="Imagen 8">
            <a:extLst>
              <a:ext uri="{FF2B5EF4-FFF2-40B4-BE49-F238E27FC236}">
                <a16:creationId xmlns:a16="http://schemas.microsoft.com/office/drawing/2014/main" id="{594476C9-B3E1-E72D-B3DC-99DF1351DB9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74458" y="4724892"/>
            <a:ext cx="799285" cy="758774"/>
          </a:xfrm>
          <a:prstGeom prst="rect">
            <a:avLst/>
          </a:prstGeom>
        </p:spPr>
      </p:pic>
      <p:pic>
        <p:nvPicPr>
          <p:cNvPr id="11" name="Imagen 10">
            <a:extLst>
              <a:ext uri="{FF2B5EF4-FFF2-40B4-BE49-F238E27FC236}">
                <a16:creationId xmlns:a16="http://schemas.microsoft.com/office/drawing/2014/main" id="{49B3E0B3-AF28-2BAF-7F65-54A57640ABE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81078" y="5564866"/>
            <a:ext cx="799285" cy="758774"/>
          </a:xfrm>
          <a:prstGeom prst="rect">
            <a:avLst/>
          </a:prstGeom>
        </p:spPr>
      </p:pic>
    </p:spTree>
    <p:extLst>
      <p:ext uri="{BB962C8B-B14F-4D97-AF65-F5344CB8AC3E}">
        <p14:creationId xmlns:p14="http://schemas.microsoft.com/office/powerpoint/2010/main" val="2044680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09B7F6E0-FBC2-D9B3-A869-2CB6D73D6250}"/>
              </a:ext>
            </a:extLst>
          </p:cNvPr>
          <p:cNvSpPr/>
          <p:nvPr/>
        </p:nvSpPr>
        <p:spPr>
          <a:xfrm>
            <a:off x="399776" y="1408553"/>
            <a:ext cx="11388026" cy="4938459"/>
          </a:xfrm>
          <a:prstGeom prst="rect">
            <a:avLst/>
          </a:prstGeom>
          <a:solidFill>
            <a:srgbClr val="223A7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Título 1"/>
          <p:cNvSpPr>
            <a:spLocks noGrp="1"/>
          </p:cNvSpPr>
          <p:nvPr>
            <p:ph type="title"/>
          </p:nvPr>
        </p:nvSpPr>
        <p:spPr>
          <a:xfrm>
            <a:off x="1995322" y="147097"/>
            <a:ext cx="9304049" cy="1325563"/>
          </a:xfrm>
        </p:spPr>
        <p:txBody>
          <a:bodyPr>
            <a:normAutofit/>
          </a:bodyPr>
          <a:lstStyle/>
          <a:p>
            <a:pPr algn="ctr"/>
            <a:r>
              <a:rPr lang="es-CO" b="1" dirty="0">
                <a:solidFill>
                  <a:schemeClr val="accent2">
                    <a:lumMod val="75000"/>
                  </a:schemeClr>
                </a:solidFill>
                <a:latin typeface="Arial" panose="020B0604020202020204" pitchFamily="34" charset="0"/>
                <a:cs typeface="Arial" panose="020B0604020202020204" pitchFamily="34" charset="0"/>
              </a:rPr>
              <a:t>2. Democracia: Recomendaciones</a:t>
            </a:r>
          </a:p>
        </p:txBody>
      </p:sp>
      <p:sp>
        <p:nvSpPr>
          <p:cNvPr id="3" name="Marcador de contenido 2"/>
          <p:cNvSpPr>
            <a:spLocks noGrp="1"/>
          </p:cNvSpPr>
          <p:nvPr>
            <p:ph idx="1"/>
          </p:nvPr>
        </p:nvSpPr>
        <p:spPr>
          <a:xfrm>
            <a:off x="1199060" y="1408553"/>
            <a:ext cx="10390401" cy="4957498"/>
          </a:xfrm>
        </p:spPr>
        <p:txBody>
          <a:bodyPr>
            <a:normAutofit/>
          </a:bodyPr>
          <a:lstStyle/>
          <a:p>
            <a:pPr marL="0" indent="0">
              <a:buNone/>
            </a:pPr>
            <a:r>
              <a:rPr lang="es-CO" sz="3600" b="1" dirty="0">
                <a:solidFill>
                  <a:schemeClr val="bg1"/>
                </a:solidFill>
                <a:effectLst>
                  <a:outerShdw blurRad="38100" dist="38100" dir="2700000" algn="tl">
                    <a:srgbClr val="000000">
                      <a:alpha val="43137"/>
                    </a:srgbClr>
                  </a:outerShdw>
                </a:effectLst>
              </a:rPr>
              <a:t>Consolidar una democracia amplia, incluyente y deliberativa que rechace toda forma de violencia</a:t>
            </a:r>
            <a:r>
              <a:rPr lang="es-CO" sz="3600" dirty="0">
                <a:solidFill>
                  <a:schemeClr val="bg1"/>
                </a:solidFill>
              </a:rPr>
              <a:t>:</a:t>
            </a:r>
          </a:p>
          <a:p>
            <a:pPr marL="457200" lvl="1" indent="0">
              <a:buNone/>
            </a:pPr>
            <a:r>
              <a:rPr lang="es-CO" sz="3200" b="1" dirty="0">
                <a:solidFill>
                  <a:schemeClr val="bg1"/>
                </a:solidFill>
                <a:effectLst>
                  <a:outerShdw blurRad="38100" dist="38100" dir="2700000" algn="tl">
                    <a:srgbClr val="000000">
                      <a:alpha val="43137"/>
                    </a:srgbClr>
                  </a:outerShdw>
                </a:effectLst>
              </a:rPr>
              <a:t>Un pacto político </a:t>
            </a:r>
            <a:r>
              <a:rPr lang="es-CO" sz="3200" dirty="0">
                <a:solidFill>
                  <a:schemeClr val="bg1"/>
                </a:solidFill>
              </a:rPr>
              <a:t>que dé garantías a la oposición y amplie los mecanismos de participación.</a:t>
            </a:r>
          </a:p>
          <a:p>
            <a:pPr marL="457200" lvl="1" indent="0">
              <a:buNone/>
            </a:pPr>
            <a:r>
              <a:rPr lang="es-CO" sz="3200" b="1" dirty="0">
                <a:solidFill>
                  <a:schemeClr val="bg1"/>
                </a:solidFill>
                <a:effectLst>
                  <a:outerShdw blurRad="38100" dist="38100" dir="2700000" algn="tl">
                    <a:srgbClr val="000000">
                      <a:alpha val="43137"/>
                    </a:srgbClr>
                  </a:outerShdw>
                </a:effectLst>
              </a:rPr>
              <a:t>Una reforma política </a:t>
            </a:r>
            <a:r>
              <a:rPr lang="es-CO" sz="3200" dirty="0">
                <a:solidFill>
                  <a:schemeClr val="bg1"/>
                </a:solidFill>
              </a:rPr>
              <a:t>que garantice cambios para revertir la subrepresentación de los territorios, avanzar en la implementación de listas cerradas y profundizar y hacer operativas las sanciones a los y las políticos.</a:t>
            </a:r>
          </a:p>
          <a:p>
            <a:pPr marL="457200" lvl="1" indent="0">
              <a:buNone/>
            </a:pPr>
            <a:r>
              <a:rPr lang="es-CO" sz="3200" b="1" dirty="0">
                <a:solidFill>
                  <a:schemeClr val="bg1"/>
                </a:solidFill>
                <a:effectLst>
                  <a:outerShdw blurRad="38100" dist="38100" dir="2700000" algn="tl">
                    <a:srgbClr val="000000">
                      <a:alpha val="43137"/>
                    </a:srgbClr>
                  </a:outerShdw>
                </a:effectLst>
              </a:rPr>
              <a:t>Garantizar la independencia </a:t>
            </a:r>
            <a:r>
              <a:rPr lang="es-CO" sz="3200" dirty="0">
                <a:solidFill>
                  <a:schemeClr val="bg1"/>
                </a:solidFill>
              </a:rPr>
              <a:t>de la Registraduría del Estado Civil y del Consejo Nacional Electoral</a:t>
            </a:r>
          </a:p>
        </p:txBody>
      </p:sp>
      <p:pic>
        <p:nvPicPr>
          <p:cNvPr id="10" name="Imagen 9">
            <a:extLst>
              <a:ext uri="{FF2B5EF4-FFF2-40B4-BE49-F238E27FC236}">
                <a16:creationId xmlns:a16="http://schemas.microsoft.com/office/drawing/2014/main" id="{01F12617-062D-DC9C-D9C3-F4E2FC3AE58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31673" y="1389514"/>
            <a:ext cx="799285" cy="758774"/>
          </a:xfrm>
          <a:prstGeom prst="rect">
            <a:avLst/>
          </a:prstGeom>
        </p:spPr>
      </p:pic>
      <p:pic>
        <p:nvPicPr>
          <p:cNvPr id="18" name="Imagen 17">
            <a:extLst>
              <a:ext uri="{FF2B5EF4-FFF2-40B4-BE49-F238E27FC236}">
                <a16:creationId xmlns:a16="http://schemas.microsoft.com/office/drawing/2014/main" id="{AB7A4FC9-693D-C280-5DC8-CD09DAB0FDA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230958" y="2499996"/>
            <a:ext cx="423186" cy="401737"/>
          </a:xfrm>
          <a:prstGeom prst="rect">
            <a:avLst/>
          </a:prstGeom>
        </p:spPr>
      </p:pic>
      <p:pic>
        <p:nvPicPr>
          <p:cNvPr id="9" name="Imagen 8">
            <a:extLst>
              <a:ext uri="{FF2B5EF4-FFF2-40B4-BE49-F238E27FC236}">
                <a16:creationId xmlns:a16="http://schemas.microsoft.com/office/drawing/2014/main" id="{F9E03E29-1094-47B1-B9A7-337CC11AFF7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285834" y="3430223"/>
            <a:ext cx="423186" cy="401737"/>
          </a:xfrm>
          <a:prstGeom prst="rect">
            <a:avLst/>
          </a:prstGeom>
        </p:spPr>
      </p:pic>
      <p:pic>
        <p:nvPicPr>
          <p:cNvPr id="11" name="Imagen 10">
            <a:extLst>
              <a:ext uri="{FF2B5EF4-FFF2-40B4-BE49-F238E27FC236}">
                <a16:creationId xmlns:a16="http://schemas.microsoft.com/office/drawing/2014/main" id="{9BF7CABF-28B4-AF0D-25BE-2EBF56C6956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285834" y="5232340"/>
            <a:ext cx="423186" cy="401737"/>
          </a:xfrm>
          <a:prstGeom prst="rect">
            <a:avLst/>
          </a:prstGeom>
        </p:spPr>
      </p:pic>
    </p:spTree>
    <p:extLst>
      <p:ext uri="{BB962C8B-B14F-4D97-AF65-F5344CB8AC3E}">
        <p14:creationId xmlns:p14="http://schemas.microsoft.com/office/powerpoint/2010/main" val="2056035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09B7F6E0-FBC2-D9B3-A869-2CB6D73D6250}"/>
              </a:ext>
            </a:extLst>
          </p:cNvPr>
          <p:cNvSpPr/>
          <p:nvPr/>
        </p:nvSpPr>
        <p:spPr>
          <a:xfrm>
            <a:off x="399776" y="1408553"/>
            <a:ext cx="11388026" cy="4938459"/>
          </a:xfrm>
          <a:prstGeom prst="rect">
            <a:avLst/>
          </a:prstGeom>
          <a:solidFill>
            <a:srgbClr val="223A7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Título 1"/>
          <p:cNvSpPr>
            <a:spLocks noGrp="1"/>
          </p:cNvSpPr>
          <p:nvPr>
            <p:ph type="title"/>
          </p:nvPr>
        </p:nvSpPr>
        <p:spPr>
          <a:xfrm>
            <a:off x="1995322" y="147097"/>
            <a:ext cx="9304049" cy="1325563"/>
          </a:xfrm>
        </p:spPr>
        <p:txBody>
          <a:bodyPr>
            <a:normAutofit/>
          </a:bodyPr>
          <a:lstStyle/>
          <a:p>
            <a:pPr algn="ctr"/>
            <a:r>
              <a:rPr lang="es-CO" b="1" dirty="0">
                <a:solidFill>
                  <a:schemeClr val="accent2">
                    <a:lumMod val="75000"/>
                  </a:schemeClr>
                </a:solidFill>
                <a:latin typeface="Arial" panose="020B0604020202020204" pitchFamily="34" charset="0"/>
                <a:cs typeface="Arial" panose="020B0604020202020204" pitchFamily="34" charset="0"/>
              </a:rPr>
              <a:t>2. Democracia: Recomendaciones</a:t>
            </a:r>
          </a:p>
        </p:txBody>
      </p:sp>
      <p:sp>
        <p:nvSpPr>
          <p:cNvPr id="3" name="Marcador de contenido 2"/>
          <p:cNvSpPr>
            <a:spLocks noGrp="1"/>
          </p:cNvSpPr>
          <p:nvPr>
            <p:ph idx="1"/>
          </p:nvPr>
        </p:nvSpPr>
        <p:spPr>
          <a:xfrm>
            <a:off x="1094566" y="1408553"/>
            <a:ext cx="10494896" cy="4938458"/>
          </a:xfrm>
        </p:spPr>
        <p:txBody>
          <a:bodyPr>
            <a:normAutofit lnSpcReduction="10000"/>
          </a:bodyPr>
          <a:lstStyle/>
          <a:p>
            <a:pPr marL="0" indent="0">
              <a:buNone/>
            </a:pPr>
            <a:r>
              <a:rPr lang="es-CO" sz="2400" b="1" dirty="0">
                <a:solidFill>
                  <a:schemeClr val="bg1"/>
                </a:solidFill>
                <a:effectLst>
                  <a:outerShdw blurRad="38100" dist="38100" dir="2700000" algn="tl">
                    <a:srgbClr val="000000">
                      <a:alpha val="43137"/>
                    </a:srgbClr>
                  </a:outerShdw>
                </a:effectLst>
              </a:rPr>
              <a:t>Participación ciudadana </a:t>
            </a:r>
            <a:r>
              <a:rPr lang="es-CO" sz="2400" dirty="0">
                <a:solidFill>
                  <a:schemeClr val="bg1"/>
                </a:solidFill>
              </a:rPr>
              <a:t>que fomente un diálogo abierto entre la ciudadanía y las autoridades.</a:t>
            </a:r>
          </a:p>
          <a:p>
            <a:pPr marL="0" indent="0">
              <a:buNone/>
            </a:pPr>
            <a:r>
              <a:rPr lang="es-CO" sz="2400" b="1" dirty="0">
                <a:solidFill>
                  <a:schemeClr val="bg1"/>
                </a:solidFill>
                <a:effectLst>
                  <a:outerShdw blurRad="38100" dist="38100" dir="2700000" algn="tl">
                    <a:srgbClr val="000000">
                      <a:alpha val="43137"/>
                    </a:srgbClr>
                  </a:outerShdw>
                </a:effectLst>
              </a:rPr>
              <a:t>Protesta y movilización social</a:t>
            </a:r>
            <a:r>
              <a:rPr lang="es-CO" sz="2400" dirty="0">
                <a:solidFill>
                  <a:schemeClr val="bg1"/>
                </a:solidFill>
              </a:rPr>
              <a:t>: brindar garantías para el ejercicio de la protesta y movilización y reducción a cero de las violaciones de los derechos humanos</a:t>
            </a:r>
            <a:r>
              <a:rPr lang="es-CO" sz="2400" b="1" dirty="0">
                <a:solidFill>
                  <a:schemeClr val="bg1"/>
                </a:solidFill>
                <a:effectLst>
                  <a:outerShdw blurRad="38100" dist="38100" dir="2700000" algn="tl">
                    <a:srgbClr val="000000">
                      <a:alpha val="43137"/>
                    </a:srgbClr>
                  </a:outerShdw>
                </a:effectLst>
              </a:rPr>
              <a:t> </a:t>
            </a:r>
            <a:r>
              <a:rPr lang="es-CO" sz="2400" dirty="0">
                <a:solidFill>
                  <a:schemeClr val="bg1"/>
                </a:solidFill>
              </a:rPr>
              <a:t>en el marco de la protesta, prohibición de la intervención militar y reforma del ESMAD.</a:t>
            </a:r>
          </a:p>
          <a:p>
            <a:pPr marL="0" indent="0">
              <a:buNone/>
            </a:pPr>
            <a:r>
              <a:rPr lang="es-CO" sz="2400" b="1" dirty="0">
                <a:solidFill>
                  <a:schemeClr val="bg1"/>
                </a:solidFill>
                <a:effectLst>
                  <a:outerShdw blurRad="38100" dist="38100" dir="2700000" algn="tl">
                    <a:srgbClr val="000000">
                      <a:alpha val="43137"/>
                    </a:srgbClr>
                  </a:outerShdw>
                </a:effectLst>
              </a:rPr>
              <a:t>Garantizar el ejercicio de la política libre de violencia: </a:t>
            </a:r>
            <a:r>
              <a:rPr lang="es-MX" sz="2400" dirty="0">
                <a:solidFill>
                  <a:schemeClr val="bg1"/>
                </a:solidFill>
              </a:rPr>
              <a:t>en especial para líderes y lideresas sociales, defensores y defensoras de derechos humanos, personas en proceso de reincorporación y los llamados opositores políticos y sociales; con medidas de prevención, protección y judicialización, complementado con medidas de acceso a la justicia y de la política de desmantelamiento y sometimiento.</a:t>
            </a:r>
          </a:p>
          <a:p>
            <a:pPr marL="0" indent="0">
              <a:buNone/>
            </a:pPr>
            <a:r>
              <a:rPr lang="es-MX" sz="2400" b="1" dirty="0">
                <a:solidFill>
                  <a:schemeClr val="bg1"/>
                </a:solidFill>
                <a:effectLst>
                  <a:outerShdw blurRad="38100" dist="38100" dir="2700000" algn="tl">
                    <a:srgbClr val="000000">
                      <a:alpha val="43137"/>
                    </a:srgbClr>
                  </a:outerShdw>
                </a:effectLst>
              </a:rPr>
              <a:t>Inclusión de grupos históricamente excluidos</a:t>
            </a:r>
            <a:r>
              <a:rPr lang="es-MX" sz="2400" dirty="0">
                <a:solidFill>
                  <a:schemeClr val="bg1"/>
                </a:solidFill>
              </a:rPr>
              <a:t>: avanzar en diálogos con organizaciones campesinas, de mujeres, y de los pueblos étnicos para avanzar en la garantía de sus derechos  para que puedan superar condiciones históricas de marginalidad agravadas y profundizadas por la persistencia del conflicto armado.</a:t>
            </a:r>
            <a:endParaRPr lang="es-CO" sz="2400" dirty="0">
              <a:solidFill>
                <a:schemeClr val="bg1"/>
              </a:solidFill>
            </a:endParaRPr>
          </a:p>
        </p:txBody>
      </p:sp>
      <p:pic>
        <p:nvPicPr>
          <p:cNvPr id="18" name="Imagen 17">
            <a:extLst>
              <a:ext uri="{FF2B5EF4-FFF2-40B4-BE49-F238E27FC236}">
                <a16:creationId xmlns:a16="http://schemas.microsoft.com/office/drawing/2014/main" id="{AB7A4FC9-693D-C280-5DC8-CD09DAB0FDA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535578" y="1472660"/>
            <a:ext cx="423186" cy="401737"/>
          </a:xfrm>
          <a:prstGeom prst="rect">
            <a:avLst/>
          </a:prstGeom>
        </p:spPr>
      </p:pic>
      <p:pic>
        <p:nvPicPr>
          <p:cNvPr id="9" name="Imagen 8">
            <a:extLst>
              <a:ext uri="{FF2B5EF4-FFF2-40B4-BE49-F238E27FC236}">
                <a16:creationId xmlns:a16="http://schemas.microsoft.com/office/drawing/2014/main" id="{F9E03E29-1094-47B1-B9A7-337CC11AFF7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546705" y="2073719"/>
            <a:ext cx="423186" cy="401737"/>
          </a:xfrm>
          <a:prstGeom prst="rect">
            <a:avLst/>
          </a:prstGeom>
        </p:spPr>
      </p:pic>
      <p:pic>
        <p:nvPicPr>
          <p:cNvPr id="11" name="Imagen 10">
            <a:extLst>
              <a:ext uri="{FF2B5EF4-FFF2-40B4-BE49-F238E27FC236}">
                <a16:creationId xmlns:a16="http://schemas.microsoft.com/office/drawing/2014/main" id="{9BF7CABF-28B4-AF0D-25BE-2EBF56C6956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602538" y="3129265"/>
            <a:ext cx="423186" cy="401737"/>
          </a:xfrm>
          <a:prstGeom prst="rect">
            <a:avLst/>
          </a:prstGeom>
        </p:spPr>
      </p:pic>
      <p:pic>
        <p:nvPicPr>
          <p:cNvPr id="4" name="Imagen 3">
            <a:extLst>
              <a:ext uri="{FF2B5EF4-FFF2-40B4-BE49-F238E27FC236}">
                <a16:creationId xmlns:a16="http://schemas.microsoft.com/office/drawing/2014/main" id="{CD498B5C-9575-8663-F51C-FF5C5E8819DD}"/>
              </a:ext>
            </a:extLst>
          </p:cNvPr>
          <p:cNvPicPr>
            <a:picLocks noChangeAspect="1"/>
          </p:cNvPicPr>
          <p:nvPr/>
        </p:nvPicPr>
        <p:blipFill>
          <a:blip r:embed="rId4"/>
          <a:stretch>
            <a:fillRect/>
          </a:stretch>
        </p:blipFill>
        <p:spPr>
          <a:xfrm>
            <a:off x="546705" y="4583412"/>
            <a:ext cx="426757" cy="396274"/>
          </a:xfrm>
          <a:prstGeom prst="rect">
            <a:avLst/>
          </a:prstGeom>
        </p:spPr>
      </p:pic>
    </p:spTree>
    <p:extLst>
      <p:ext uri="{BB962C8B-B14F-4D97-AF65-F5344CB8AC3E}">
        <p14:creationId xmlns:p14="http://schemas.microsoft.com/office/powerpoint/2010/main" val="3626570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09B7F6E0-FBC2-D9B3-A869-2CB6D73D6250}"/>
              </a:ext>
            </a:extLst>
          </p:cNvPr>
          <p:cNvSpPr/>
          <p:nvPr/>
        </p:nvSpPr>
        <p:spPr>
          <a:xfrm>
            <a:off x="399776" y="1408553"/>
            <a:ext cx="11388026" cy="4938459"/>
          </a:xfrm>
          <a:prstGeom prst="rect">
            <a:avLst/>
          </a:prstGeom>
          <a:solidFill>
            <a:srgbClr val="223A7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Título 1"/>
          <p:cNvSpPr>
            <a:spLocks noGrp="1"/>
          </p:cNvSpPr>
          <p:nvPr>
            <p:ph type="title"/>
          </p:nvPr>
        </p:nvSpPr>
        <p:spPr>
          <a:xfrm>
            <a:off x="2516699" y="277727"/>
            <a:ext cx="8412446" cy="1325563"/>
          </a:xfrm>
        </p:spPr>
        <p:txBody>
          <a:bodyPr/>
          <a:lstStyle/>
          <a:p>
            <a:pPr algn="ctr"/>
            <a:r>
              <a:rPr lang="es-CO" b="1" dirty="0">
                <a:solidFill>
                  <a:schemeClr val="accent6">
                    <a:lumMod val="75000"/>
                  </a:schemeClr>
                </a:solidFill>
                <a:latin typeface="Arial" panose="020B0604020202020204" pitchFamily="34" charset="0"/>
                <a:cs typeface="Arial" panose="020B0604020202020204" pitchFamily="34" charset="0"/>
              </a:rPr>
              <a:t>3. Derechos Humanos y DIH</a:t>
            </a:r>
          </a:p>
        </p:txBody>
      </p:sp>
      <p:sp>
        <p:nvSpPr>
          <p:cNvPr id="3" name="Marcador de contenido 2"/>
          <p:cNvSpPr>
            <a:spLocks noGrp="1"/>
          </p:cNvSpPr>
          <p:nvPr>
            <p:ph idx="1"/>
          </p:nvPr>
        </p:nvSpPr>
        <p:spPr>
          <a:xfrm>
            <a:off x="1199060" y="1617561"/>
            <a:ext cx="10390401" cy="4669518"/>
          </a:xfrm>
        </p:spPr>
        <p:txBody>
          <a:bodyPr>
            <a:normAutofit fontScale="92500" lnSpcReduction="10000"/>
          </a:bodyPr>
          <a:lstStyle/>
          <a:p>
            <a:pPr marL="0" indent="0">
              <a:buNone/>
            </a:pPr>
            <a:r>
              <a:rPr lang="es-MX" dirty="0">
                <a:solidFill>
                  <a:schemeClr val="bg1"/>
                </a:solidFill>
              </a:rPr>
              <a:t>Tanto del Estado como de los grupos guerrilleros y paramilitares, cometieron graves crímenes de guerra, tanto violaciones de derechos humanos como infracciones al DIH.</a:t>
            </a:r>
          </a:p>
          <a:p>
            <a:pPr marL="457200" lvl="1" indent="0">
              <a:buNone/>
            </a:pPr>
            <a:r>
              <a:rPr lang="es-MX" dirty="0">
                <a:solidFill>
                  <a:schemeClr val="bg1"/>
                </a:solidFill>
              </a:rPr>
              <a:t>Los paramilitares (que actuaron en contubernio con sectores del Estado y la fuerza pública) cometieron la mayoría de asesinatos (colectivos e individuales) y desapariciones forzadas</a:t>
            </a:r>
          </a:p>
          <a:p>
            <a:pPr marL="457200" lvl="1" indent="0">
              <a:buNone/>
            </a:pPr>
            <a:r>
              <a:rPr lang="es-MX" dirty="0">
                <a:solidFill>
                  <a:schemeClr val="bg1"/>
                </a:solidFill>
              </a:rPr>
              <a:t>Las guerrillas son responsables mayoritarias del secuestro y reclutamiento de niños y niñas. </a:t>
            </a:r>
          </a:p>
          <a:p>
            <a:pPr marL="457200" lvl="1" indent="0">
              <a:buNone/>
            </a:pPr>
            <a:r>
              <a:rPr lang="es-MX" dirty="0">
                <a:solidFill>
                  <a:schemeClr val="bg1"/>
                </a:solidFill>
              </a:rPr>
              <a:t>La Fuerza Pública tiene especial responsabilidad en las ejecuciones extrajudiciales y es el mayor infractor en la violación del DIH en instituciones educativas y espacios  protegidos por el riesgo para niños, niñas y adolescentes.</a:t>
            </a:r>
            <a:endParaRPr lang="es-CO" dirty="0">
              <a:solidFill>
                <a:schemeClr val="bg1"/>
              </a:solidFill>
            </a:endParaRPr>
          </a:p>
          <a:p>
            <a:pPr marL="0" indent="0">
              <a:buNone/>
            </a:pPr>
            <a:r>
              <a:rPr lang="es-MX" dirty="0">
                <a:solidFill>
                  <a:schemeClr val="bg1"/>
                </a:solidFill>
              </a:rPr>
              <a:t>Al menos un millón de personas han ido al exilio por el conflicto armado.</a:t>
            </a:r>
          </a:p>
          <a:p>
            <a:pPr marL="0" indent="0">
              <a:buNone/>
            </a:pPr>
            <a:r>
              <a:rPr lang="es-MX" dirty="0">
                <a:solidFill>
                  <a:schemeClr val="bg1"/>
                </a:solidFill>
              </a:rPr>
              <a:t>La impunidad ha cubierto a poderosos y a decisores de la guerra creando un déficit de justicia histórico que es un gran factor de repetición. </a:t>
            </a:r>
          </a:p>
        </p:txBody>
      </p:sp>
      <p:pic>
        <p:nvPicPr>
          <p:cNvPr id="10" name="Imagen 9">
            <a:extLst>
              <a:ext uri="{FF2B5EF4-FFF2-40B4-BE49-F238E27FC236}">
                <a16:creationId xmlns:a16="http://schemas.microsoft.com/office/drawing/2014/main" id="{01F12617-062D-DC9C-D9C3-F4E2FC3AE58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24670" y="1371992"/>
            <a:ext cx="799285" cy="758774"/>
          </a:xfrm>
          <a:prstGeom prst="rect">
            <a:avLst/>
          </a:prstGeom>
        </p:spPr>
      </p:pic>
      <p:pic>
        <p:nvPicPr>
          <p:cNvPr id="16" name="Imagen 15">
            <a:extLst>
              <a:ext uri="{FF2B5EF4-FFF2-40B4-BE49-F238E27FC236}">
                <a16:creationId xmlns:a16="http://schemas.microsoft.com/office/drawing/2014/main" id="{7D43FB93-801E-1CFA-B7D3-3092B2AF81D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230697" y="3771868"/>
            <a:ext cx="380172" cy="360903"/>
          </a:xfrm>
          <a:prstGeom prst="rect">
            <a:avLst/>
          </a:prstGeom>
        </p:spPr>
      </p:pic>
      <p:pic>
        <p:nvPicPr>
          <p:cNvPr id="4" name="Imagen 3">
            <a:extLst>
              <a:ext uri="{FF2B5EF4-FFF2-40B4-BE49-F238E27FC236}">
                <a16:creationId xmlns:a16="http://schemas.microsoft.com/office/drawing/2014/main" id="{D7A80E8F-75C2-3B36-2EEC-13EDA97114AF}"/>
              </a:ext>
            </a:extLst>
          </p:cNvPr>
          <p:cNvPicPr>
            <a:picLocks noChangeAspect="1"/>
          </p:cNvPicPr>
          <p:nvPr/>
        </p:nvPicPr>
        <p:blipFill>
          <a:blip r:embed="rId4"/>
          <a:stretch>
            <a:fillRect/>
          </a:stretch>
        </p:blipFill>
        <p:spPr>
          <a:xfrm>
            <a:off x="1223955" y="3245536"/>
            <a:ext cx="377985" cy="359695"/>
          </a:xfrm>
          <a:prstGeom prst="rect">
            <a:avLst/>
          </a:prstGeom>
        </p:spPr>
      </p:pic>
      <p:pic>
        <p:nvPicPr>
          <p:cNvPr id="11" name="Imagen 10">
            <a:extLst>
              <a:ext uri="{FF2B5EF4-FFF2-40B4-BE49-F238E27FC236}">
                <a16:creationId xmlns:a16="http://schemas.microsoft.com/office/drawing/2014/main" id="{C96F8CB6-A01F-0722-E2D7-3231171BD7C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230697" y="2501949"/>
            <a:ext cx="380172" cy="360903"/>
          </a:xfrm>
          <a:prstGeom prst="rect">
            <a:avLst/>
          </a:prstGeom>
        </p:spPr>
      </p:pic>
      <p:pic>
        <p:nvPicPr>
          <p:cNvPr id="12" name="Imagen 11">
            <a:extLst>
              <a:ext uri="{FF2B5EF4-FFF2-40B4-BE49-F238E27FC236}">
                <a16:creationId xmlns:a16="http://schemas.microsoft.com/office/drawing/2014/main" id="{253A7344-74D5-DF33-6816-7F5BEE6D0D0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399774" y="4745213"/>
            <a:ext cx="799285" cy="758774"/>
          </a:xfrm>
          <a:prstGeom prst="rect">
            <a:avLst/>
          </a:prstGeom>
        </p:spPr>
      </p:pic>
      <p:pic>
        <p:nvPicPr>
          <p:cNvPr id="14" name="Imagen 13">
            <a:extLst>
              <a:ext uri="{FF2B5EF4-FFF2-40B4-BE49-F238E27FC236}">
                <a16:creationId xmlns:a16="http://schemas.microsoft.com/office/drawing/2014/main" id="{A8915789-07A5-C5C4-D51C-2366F455239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399775" y="5449447"/>
            <a:ext cx="799285" cy="758774"/>
          </a:xfrm>
          <a:prstGeom prst="rect">
            <a:avLst/>
          </a:prstGeom>
        </p:spPr>
      </p:pic>
    </p:spTree>
    <p:extLst>
      <p:ext uri="{BB962C8B-B14F-4D97-AF65-F5344CB8AC3E}">
        <p14:creationId xmlns:p14="http://schemas.microsoft.com/office/powerpoint/2010/main" val="147862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09B7F6E0-FBC2-D9B3-A869-2CB6D73D6250}"/>
              </a:ext>
            </a:extLst>
          </p:cNvPr>
          <p:cNvSpPr/>
          <p:nvPr/>
        </p:nvSpPr>
        <p:spPr>
          <a:xfrm>
            <a:off x="399776" y="1408553"/>
            <a:ext cx="11388026" cy="4938459"/>
          </a:xfrm>
          <a:prstGeom prst="rect">
            <a:avLst/>
          </a:prstGeom>
          <a:solidFill>
            <a:srgbClr val="223A7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Título 1"/>
          <p:cNvSpPr>
            <a:spLocks noGrp="1"/>
          </p:cNvSpPr>
          <p:nvPr>
            <p:ph type="title"/>
          </p:nvPr>
        </p:nvSpPr>
        <p:spPr>
          <a:xfrm>
            <a:off x="2516699" y="277727"/>
            <a:ext cx="8412446" cy="1325563"/>
          </a:xfrm>
        </p:spPr>
        <p:txBody>
          <a:bodyPr/>
          <a:lstStyle/>
          <a:p>
            <a:pPr algn="ctr"/>
            <a:r>
              <a:rPr lang="es-CO" b="1" dirty="0">
                <a:solidFill>
                  <a:schemeClr val="accent6">
                    <a:lumMod val="75000"/>
                  </a:schemeClr>
                </a:solidFill>
                <a:latin typeface="Arial" panose="020B0604020202020204" pitchFamily="34" charset="0"/>
                <a:cs typeface="Arial" panose="020B0604020202020204" pitchFamily="34" charset="0"/>
              </a:rPr>
              <a:t>3. Derechos Humanos y DIH</a:t>
            </a:r>
          </a:p>
        </p:txBody>
      </p:sp>
      <p:sp>
        <p:nvSpPr>
          <p:cNvPr id="3" name="Marcador de contenido 2"/>
          <p:cNvSpPr>
            <a:spLocks noGrp="1"/>
          </p:cNvSpPr>
          <p:nvPr>
            <p:ph idx="1"/>
          </p:nvPr>
        </p:nvSpPr>
        <p:spPr>
          <a:xfrm>
            <a:off x="1199060" y="1617561"/>
            <a:ext cx="10390401" cy="4669518"/>
          </a:xfrm>
        </p:spPr>
        <p:txBody>
          <a:bodyPr>
            <a:normAutofit lnSpcReduction="10000"/>
          </a:bodyPr>
          <a:lstStyle/>
          <a:p>
            <a:pPr marL="0" indent="0">
              <a:buNone/>
            </a:pPr>
            <a:r>
              <a:rPr lang="es-MX" b="1" dirty="0">
                <a:solidFill>
                  <a:schemeClr val="bg1"/>
                </a:solidFill>
                <a:effectLst>
                  <a:outerShdw blurRad="38100" dist="38100" dir="2700000" algn="tl">
                    <a:srgbClr val="000000">
                      <a:alpha val="43137"/>
                    </a:srgbClr>
                  </a:outerShdw>
                </a:effectLst>
              </a:rPr>
              <a:t>Las guerrillas </a:t>
            </a:r>
            <a:r>
              <a:rPr lang="es-MX" dirty="0">
                <a:solidFill>
                  <a:schemeClr val="bg1"/>
                </a:solidFill>
              </a:rPr>
              <a:t>fueron la expresión armada de sectores políticos de la izquierda que buscaban cambiar el sistema y el Estado de manera radical mediante la revolución. Su percepción, en los años 60 y 70, era que el sistema estaba cerrado y que las armas eran la vía para abrirlo</a:t>
            </a:r>
          </a:p>
          <a:p>
            <a:pPr marL="457200" lvl="1" indent="0">
              <a:buNone/>
            </a:pPr>
            <a:r>
              <a:rPr lang="es-MX" dirty="0">
                <a:solidFill>
                  <a:schemeClr val="bg1"/>
                </a:solidFill>
              </a:rPr>
              <a:t>Sin embargo, ni era un sistema cerrado como el de las dictaduras del cono sur, ni con la guerra lograron abrirlo, sino más bien lograron ahondar la respuesta ya de por sí violenta del régimen político a las demandas de democracia e igualdad social. </a:t>
            </a:r>
          </a:p>
          <a:p>
            <a:pPr marL="457200" lvl="1" indent="0">
              <a:buNone/>
            </a:pPr>
            <a:r>
              <a:rPr lang="es-MX" dirty="0">
                <a:solidFill>
                  <a:schemeClr val="bg1"/>
                </a:solidFill>
              </a:rPr>
              <a:t>Cuando las guerrillas persistieron en la guerra, lo hicieron apoyadas en grandes flujos de dinero provenientes de rentas ilícitas que significaron una triple perversión: lo militar se antepuso a lo político (los frentes con más recursos mandan); la disputa de rentas orientó las dinámicas de guerra; y los valores y doctrinas se modificaron. </a:t>
            </a:r>
          </a:p>
        </p:txBody>
      </p:sp>
      <p:pic>
        <p:nvPicPr>
          <p:cNvPr id="10" name="Imagen 9">
            <a:extLst>
              <a:ext uri="{FF2B5EF4-FFF2-40B4-BE49-F238E27FC236}">
                <a16:creationId xmlns:a16="http://schemas.microsoft.com/office/drawing/2014/main" id="{01F12617-062D-DC9C-D9C3-F4E2FC3AE58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424670" y="1371992"/>
            <a:ext cx="799285" cy="758774"/>
          </a:xfrm>
          <a:prstGeom prst="rect">
            <a:avLst/>
          </a:prstGeom>
        </p:spPr>
      </p:pic>
      <p:pic>
        <p:nvPicPr>
          <p:cNvPr id="4" name="Imagen 3">
            <a:extLst>
              <a:ext uri="{FF2B5EF4-FFF2-40B4-BE49-F238E27FC236}">
                <a16:creationId xmlns:a16="http://schemas.microsoft.com/office/drawing/2014/main" id="{D7A80E8F-75C2-3B36-2EEC-13EDA97114AF}"/>
              </a:ext>
            </a:extLst>
          </p:cNvPr>
          <p:cNvPicPr>
            <a:picLocks noChangeAspect="1"/>
          </p:cNvPicPr>
          <p:nvPr/>
        </p:nvPicPr>
        <p:blipFill>
          <a:blip r:embed="rId4"/>
          <a:stretch>
            <a:fillRect/>
          </a:stretch>
        </p:blipFill>
        <p:spPr>
          <a:xfrm>
            <a:off x="1253264" y="4289199"/>
            <a:ext cx="377985" cy="359695"/>
          </a:xfrm>
          <a:prstGeom prst="rect">
            <a:avLst/>
          </a:prstGeom>
        </p:spPr>
      </p:pic>
      <p:pic>
        <p:nvPicPr>
          <p:cNvPr id="11" name="Imagen 10">
            <a:extLst>
              <a:ext uri="{FF2B5EF4-FFF2-40B4-BE49-F238E27FC236}">
                <a16:creationId xmlns:a16="http://schemas.microsoft.com/office/drawing/2014/main" id="{C96F8CB6-A01F-0722-E2D7-3231171BD7C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3105" t="12456" r="12769" b="17175"/>
          <a:stretch/>
        </p:blipFill>
        <p:spPr>
          <a:xfrm>
            <a:off x="1230697" y="3042047"/>
            <a:ext cx="380172" cy="360903"/>
          </a:xfrm>
          <a:prstGeom prst="rect">
            <a:avLst/>
          </a:prstGeom>
        </p:spPr>
      </p:pic>
    </p:spTree>
    <p:extLst>
      <p:ext uri="{BB962C8B-B14F-4D97-AF65-F5344CB8AC3E}">
        <p14:creationId xmlns:p14="http://schemas.microsoft.com/office/powerpoint/2010/main" val="118606370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2730</Words>
  <Application>Microsoft Office PowerPoint</Application>
  <PresentationFormat>Panorámica</PresentationFormat>
  <Paragraphs>116</Paragraphs>
  <Slides>20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Arial</vt:lpstr>
      <vt:lpstr>Calibri</vt:lpstr>
      <vt:lpstr>Calibri Light</vt:lpstr>
      <vt:lpstr>Tema de Office</vt:lpstr>
      <vt:lpstr>HALLAZGOS Y RECOMENDACIONES DE LA COMISIÓN DE LA VERDAD</vt:lpstr>
      <vt:lpstr>1. Sobre la Colombia Herida</vt:lpstr>
      <vt:lpstr>1. Sobre la Colombia Herida: Recomendaciones</vt:lpstr>
      <vt:lpstr>1. Sobre la Colombia Herida: Recomendaciones</vt:lpstr>
      <vt:lpstr>2. Democracia</vt:lpstr>
      <vt:lpstr>2. Democracia: Recomendaciones</vt:lpstr>
      <vt:lpstr>2. Democracia: Recomendaciones</vt:lpstr>
      <vt:lpstr>3. Derechos Humanos y DIH</vt:lpstr>
      <vt:lpstr>3. Derechos Humanos y DIH</vt:lpstr>
      <vt:lpstr>3. Derechos Humanos y DIH</vt:lpstr>
      <vt:lpstr>3. Derechos Humanos y DIH</vt:lpstr>
      <vt:lpstr>3. Derechos Humanos y DIH: Recomendaciones</vt:lpstr>
      <vt:lpstr>3. Derechos Humanos y DIH: Recomendaciones</vt:lpstr>
      <vt:lpstr>3. Derechos Humanos y DIH: Recomendaciones</vt:lpstr>
      <vt:lpstr>3. Derechos Humanos y DIH: Recomendaciones</vt:lpstr>
      <vt:lpstr>4. Narcotráfico: Recomendaciones </vt:lpstr>
      <vt:lpstr>5. Paz Territorial: Recomendaciones</vt:lpstr>
      <vt:lpstr>5. Cultura y Conflicto Armado </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HALLAZGOS Y RECOMENDACIONES DE LA COMISIÓN DE LA VERDAD</dc:title>
  <dc:creator>lucia gonzalez</dc:creator>
  <cp:lastModifiedBy>lucia gonzalez</cp:lastModifiedBy>
  <cp:revision>1</cp:revision>
  <dcterms:modified xsi:type="dcterms:W3CDTF">2022-08-16T18:41:35Z</dcterms:modified>
</cp:coreProperties>
</file>